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52"/>
  </p:notesMasterIdLst>
  <p:sldIdLst>
    <p:sldId id="256" r:id="rId2"/>
    <p:sldId id="258" r:id="rId3"/>
    <p:sldId id="263" r:id="rId4"/>
    <p:sldId id="264" r:id="rId5"/>
    <p:sldId id="261" r:id="rId6"/>
    <p:sldId id="260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12" r:id="rId22"/>
    <p:sldId id="296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306" r:id="rId33"/>
    <p:sldId id="307" r:id="rId34"/>
    <p:sldId id="308" r:id="rId35"/>
    <p:sldId id="309" r:id="rId36"/>
    <p:sldId id="310" r:id="rId37"/>
    <p:sldId id="273" r:id="rId38"/>
    <p:sldId id="284" r:id="rId39"/>
    <p:sldId id="290" r:id="rId40"/>
    <p:sldId id="291" r:id="rId41"/>
    <p:sldId id="292" r:id="rId42"/>
    <p:sldId id="289" r:id="rId43"/>
    <p:sldId id="283" r:id="rId44"/>
    <p:sldId id="285" r:id="rId45"/>
    <p:sldId id="282" r:id="rId46"/>
    <p:sldId id="286" r:id="rId47"/>
    <p:sldId id="287" r:id="rId48"/>
    <p:sldId id="281" r:id="rId49"/>
    <p:sldId id="280" r:id="rId50"/>
    <p:sldId id="279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261CEC"/>
    <a:srgbClr val="CCFFFF"/>
    <a:srgbClr val="DE56C1"/>
    <a:srgbClr val="FF33CC"/>
    <a:srgbClr val="8E8E8E"/>
    <a:srgbClr val="00FF00"/>
    <a:srgbClr val="4D4D4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36" autoAdjust="0"/>
    <p:restoredTop sz="94542" autoAdjust="0"/>
  </p:normalViewPr>
  <p:slideViewPr>
    <p:cSldViewPr>
      <p:cViewPr varScale="1">
        <p:scale>
          <a:sx n="70" d="100"/>
          <a:sy n="70" d="100"/>
        </p:scale>
        <p:origin x="-142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1AF8DA-A4C5-406C-80C3-050571976998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BC08E7-A243-4E41-82EC-5F85DF625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42CCA-2AF3-41EB-B973-0C20A26D09F8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7CFA-5F70-4E2D-8480-B8E8BB18DF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42CCA-2AF3-41EB-B973-0C20A26D09F8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7CFA-5F70-4E2D-8480-B8E8BB18D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42CCA-2AF3-41EB-B973-0C20A26D09F8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7CFA-5F70-4E2D-8480-B8E8BB18D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42CCA-2AF3-41EB-B973-0C20A26D09F8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7CFA-5F70-4E2D-8480-B8E8BB18D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42CCA-2AF3-41EB-B973-0C20A26D09F8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38A7CFA-5F70-4E2D-8480-B8E8BB18D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42CCA-2AF3-41EB-B973-0C20A26D09F8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7CFA-5F70-4E2D-8480-B8E8BB18D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42CCA-2AF3-41EB-B973-0C20A26D09F8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7CFA-5F70-4E2D-8480-B8E8BB18D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42CCA-2AF3-41EB-B973-0C20A26D09F8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7CFA-5F70-4E2D-8480-B8E8BB18D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42CCA-2AF3-41EB-B973-0C20A26D09F8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7CFA-5F70-4E2D-8480-B8E8BB18D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42CCA-2AF3-41EB-B973-0C20A26D09F8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7CFA-5F70-4E2D-8480-B8E8BB18D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42CCA-2AF3-41EB-B973-0C20A26D09F8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7CFA-5F70-4E2D-8480-B8E8BB18D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A742CCA-2AF3-41EB-B973-0C20A26D09F8}" type="datetimeFigureOut">
              <a:rPr lang="ru-RU" smtClean="0"/>
              <a:pPr/>
              <a:t>22.03.2014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38A7CFA-5F70-4E2D-8480-B8E8BB18DF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857234"/>
            <a:ext cx="7772400" cy="182721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ледовый дворец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в г. Сосногорск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6" y="4357696"/>
            <a:ext cx="7786743" cy="1785950"/>
          </a:xfrm>
        </p:spPr>
        <p:txBody>
          <a:bodyPr numCol="2">
            <a:normAutofit/>
          </a:bodyPr>
          <a:lstStyle/>
          <a:p>
            <a:pPr algn="l"/>
            <a:r>
              <a:rPr lang="ru-RU" dirty="0" smtClean="0">
                <a:solidFill>
                  <a:srgbClr val="00B050"/>
                </a:solidFill>
              </a:rPr>
              <a:t>Руководитель:</a:t>
            </a:r>
          </a:p>
          <a:p>
            <a:pPr algn="l"/>
            <a:endParaRPr lang="ru-RU" sz="2400" dirty="0" smtClean="0">
              <a:solidFill>
                <a:srgbClr val="00B050"/>
              </a:solidFill>
            </a:endParaRPr>
          </a:p>
          <a:p>
            <a:pPr algn="l"/>
            <a:r>
              <a:rPr lang="ru-RU" dirty="0" smtClean="0">
                <a:solidFill>
                  <a:srgbClr val="00B050"/>
                </a:solidFill>
              </a:rPr>
              <a:t>Авторы:</a:t>
            </a:r>
          </a:p>
          <a:p>
            <a:pPr algn="l"/>
            <a:endParaRPr lang="ru-RU" dirty="0" smtClean="0">
              <a:solidFill>
                <a:srgbClr val="00B050"/>
              </a:solidFill>
            </a:endParaRPr>
          </a:p>
          <a:p>
            <a:pPr algn="r"/>
            <a:endParaRPr lang="ru-RU" sz="2400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Архитектурно- конструктивный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500066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Объемно- планировочное решение двухэтажной части здания</a:t>
            </a:r>
          </a:p>
        </p:txBody>
      </p:sp>
      <p:pic>
        <p:nvPicPr>
          <p:cNvPr id="22" name="Рисунок 21" descr="АБ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4612" y="1174311"/>
            <a:ext cx="3500462" cy="5506528"/>
          </a:xfrm>
          <a:prstGeom prst="rect">
            <a:avLst/>
          </a:prstGeom>
        </p:spPr>
      </p:pic>
      <p:sp>
        <p:nvSpPr>
          <p:cNvPr id="23" name="Овал 22"/>
          <p:cNvSpPr/>
          <p:nvPr/>
        </p:nvSpPr>
        <p:spPr>
          <a:xfrm>
            <a:off x="3857620" y="2000240"/>
            <a:ext cx="2071702" cy="928694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285720" y="1357298"/>
            <a:ext cx="2000264" cy="646331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Вспомогательные помещения для зрителей: гардероб, туалеты</a:t>
            </a:r>
            <a:endParaRPr lang="ru-RU" sz="1200" dirty="0"/>
          </a:p>
        </p:txBody>
      </p:sp>
      <p:cxnSp>
        <p:nvCxnSpPr>
          <p:cNvPr id="33" name="Прямая со стрелкой 32"/>
          <p:cNvCxnSpPr>
            <a:stCxn id="24" idx="3"/>
          </p:cNvCxnSpPr>
          <p:nvPr/>
        </p:nvCxnSpPr>
        <p:spPr>
          <a:xfrm>
            <a:off x="2285984" y="1680464"/>
            <a:ext cx="2571768" cy="819841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Овал 33"/>
          <p:cNvSpPr/>
          <p:nvPr/>
        </p:nvSpPr>
        <p:spPr>
          <a:xfrm>
            <a:off x="3500430" y="2071678"/>
            <a:ext cx="571504" cy="1000132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 стрелкой 34"/>
          <p:cNvCxnSpPr>
            <a:stCxn id="36" idx="3"/>
          </p:cNvCxnSpPr>
          <p:nvPr/>
        </p:nvCxnSpPr>
        <p:spPr>
          <a:xfrm>
            <a:off x="2285984" y="2516825"/>
            <a:ext cx="1285916" cy="122967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85720" y="2285992"/>
            <a:ext cx="2000264" cy="461665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Тепловой пункт с водомерным узлом</a:t>
            </a:r>
            <a:endParaRPr lang="ru-RU" sz="1200" dirty="0"/>
          </a:p>
        </p:txBody>
      </p:sp>
      <p:sp>
        <p:nvSpPr>
          <p:cNvPr id="37" name="Овал 36"/>
          <p:cNvSpPr/>
          <p:nvPr/>
        </p:nvSpPr>
        <p:spPr>
          <a:xfrm>
            <a:off x="3500430" y="2928934"/>
            <a:ext cx="571504" cy="357190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 стрелкой 37"/>
          <p:cNvCxnSpPr>
            <a:stCxn id="39" idx="3"/>
          </p:cNvCxnSpPr>
          <p:nvPr/>
        </p:nvCxnSpPr>
        <p:spPr>
          <a:xfrm>
            <a:off x="2285984" y="3067434"/>
            <a:ext cx="1428760" cy="75814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285720" y="2928934"/>
            <a:ext cx="2000264" cy="276999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Электрощитовая</a:t>
            </a:r>
            <a:endParaRPr lang="ru-RU" sz="1200" dirty="0"/>
          </a:p>
        </p:txBody>
      </p:sp>
      <p:sp>
        <p:nvSpPr>
          <p:cNvPr id="40" name="Овал 39"/>
          <p:cNvSpPr/>
          <p:nvPr/>
        </p:nvSpPr>
        <p:spPr>
          <a:xfrm>
            <a:off x="3500430" y="3214685"/>
            <a:ext cx="1000132" cy="1543105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1" name="Прямая со стрелкой 40"/>
          <p:cNvCxnSpPr>
            <a:stCxn id="42" idx="3"/>
          </p:cNvCxnSpPr>
          <p:nvPr/>
        </p:nvCxnSpPr>
        <p:spPr>
          <a:xfrm>
            <a:off x="2285984" y="3567500"/>
            <a:ext cx="1500198" cy="290128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85720" y="3429000"/>
            <a:ext cx="2000264" cy="276999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Венткамеры</a:t>
            </a:r>
            <a:endParaRPr lang="ru-RU" sz="1200" dirty="0"/>
          </a:p>
        </p:txBody>
      </p:sp>
      <p:sp>
        <p:nvSpPr>
          <p:cNvPr id="43" name="Овал 42"/>
          <p:cNvSpPr/>
          <p:nvPr/>
        </p:nvSpPr>
        <p:spPr>
          <a:xfrm>
            <a:off x="3500430" y="4714884"/>
            <a:ext cx="1000132" cy="642942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4" name="Прямая со стрелкой 43"/>
          <p:cNvCxnSpPr>
            <a:stCxn id="45" idx="3"/>
          </p:cNvCxnSpPr>
          <p:nvPr/>
        </p:nvCxnSpPr>
        <p:spPr>
          <a:xfrm>
            <a:off x="2285984" y="4597118"/>
            <a:ext cx="1571636" cy="474956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85720" y="4181619"/>
            <a:ext cx="2000264" cy="830997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Баня мокрого пара: раздевальная, комната отдыха, предбанник с душевой, парная</a:t>
            </a:r>
            <a:endParaRPr lang="ru-RU" sz="1200" dirty="0"/>
          </a:p>
        </p:txBody>
      </p:sp>
      <p:sp>
        <p:nvSpPr>
          <p:cNvPr id="46" name="Овал 45"/>
          <p:cNvSpPr/>
          <p:nvPr/>
        </p:nvSpPr>
        <p:spPr>
          <a:xfrm>
            <a:off x="3500430" y="5472171"/>
            <a:ext cx="1000132" cy="428628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7" name="Прямая со стрелкой 46"/>
          <p:cNvCxnSpPr>
            <a:stCxn id="48" idx="3"/>
          </p:cNvCxnSpPr>
          <p:nvPr/>
        </p:nvCxnSpPr>
        <p:spPr>
          <a:xfrm>
            <a:off x="2285984" y="5517221"/>
            <a:ext cx="1428760" cy="269233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85720" y="5286388"/>
            <a:ext cx="2000264" cy="461665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Медицинский кабинет, процедурная</a:t>
            </a:r>
            <a:endParaRPr lang="ru-RU" sz="1200" dirty="0"/>
          </a:p>
        </p:txBody>
      </p:sp>
      <p:sp>
        <p:nvSpPr>
          <p:cNvPr id="49" name="Овал 48"/>
          <p:cNvSpPr/>
          <p:nvPr/>
        </p:nvSpPr>
        <p:spPr>
          <a:xfrm>
            <a:off x="4429124" y="2786057"/>
            <a:ext cx="1214446" cy="2543237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0" name="Прямая со стрелкой 49"/>
          <p:cNvCxnSpPr>
            <a:stCxn id="52" idx="1"/>
          </p:cNvCxnSpPr>
          <p:nvPr/>
        </p:nvCxnSpPr>
        <p:spPr>
          <a:xfrm rot="10800000" flipV="1">
            <a:off x="5857884" y="1395828"/>
            <a:ext cx="928694" cy="604411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786578" y="2043147"/>
            <a:ext cx="2000264" cy="1200329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Вспомогательные помещения для спортсменов и участников соревнований, тренеров: раздевалки с душевыми, туалетами</a:t>
            </a:r>
            <a:endParaRPr lang="ru-RU" sz="1200" dirty="0"/>
          </a:p>
        </p:txBody>
      </p:sp>
      <p:sp>
        <p:nvSpPr>
          <p:cNvPr id="52" name="TextBox 51"/>
          <p:cNvSpPr txBox="1"/>
          <p:nvPr/>
        </p:nvSpPr>
        <p:spPr>
          <a:xfrm>
            <a:off x="6786578" y="1257329"/>
            <a:ext cx="2000264" cy="276999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Лестничная клетка</a:t>
            </a:r>
            <a:endParaRPr lang="ru-RU" sz="1200" dirty="0"/>
          </a:p>
        </p:txBody>
      </p:sp>
      <p:sp>
        <p:nvSpPr>
          <p:cNvPr id="53" name="TextBox 52"/>
          <p:cNvSpPr txBox="1"/>
          <p:nvPr/>
        </p:nvSpPr>
        <p:spPr>
          <a:xfrm>
            <a:off x="6786578" y="3643314"/>
            <a:ext cx="2000264" cy="276999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Сушилки</a:t>
            </a:r>
            <a:endParaRPr lang="ru-RU" sz="1200" dirty="0"/>
          </a:p>
        </p:txBody>
      </p:sp>
      <p:cxnSp>
        <p:nvCxnSpPr>
          <p:cNvPr id="54" name="Прямая со стрелкой 53"/>
          <p:cNvCxnSpPr>
            <a:stCxn id="51" idx="1"/>
          </p:cNvCxnSpPr>
          <p:nvPr/>
        </p:nvCxnSpPr>
        <p:spPr>
          <a:xfrm rot="10800000" flipV="1">
            <a:off x="5214942" y="2643311"/>
            <a:ext cx="1571636" cy="1042909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>
            <a:stCxn id="53" idx="1"/>
          </p:cNvCxnSpPr>
          <p:nvPr/>
        </p:nvCxnSpPr>
        <p:spPr>
          <a:xfrm rot="10800000" flipV="1">
            <a:off x="5143504" y="3781814"/>
            <a:ext cx="1643074" cy="1861764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Овал 55"/>
          <p:cNvSpPr/>
          <p:nvPr/>
        </p:nvSpPr>
        <p:spPr>
          <a:xfrm>
            <a:off x="5357818" y="1857364"/>
            <a:ext cx="714380" cy="357190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4429124" y="5472171"/>
            <a:ext cx="1071570" cy="428628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Box 57"/>
          <p:cNvSpPr txBox="1"/>
          <p:nvPr/>
        </p:nvSpPr>
        <p:spPr>
          <a:xfrm>
            <a:off x="6500826" y="4057233"/>
            <a:ext cx="24288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Строительные размеры, площади и пропускная способность катка с искусственным льдом приняты в соответствии с правилами по организации учебно-тренировочных занятий и проведения спортивных соревнований.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Архитектурно- конструктивный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500066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Объемно- планировочное решение двухэтажной части здания</a:t>
            </a:r>
          </a:p>
        </p:txBody>
      </p:sp>
      <p:pic>
        <p:nvPicPr>
          <p:cNvPr id="59" name="Рисунок 58" descr="План 2 э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42984"/>
            <a:ext cx="9144000" cy="5819641"/>
          </a:xfrm>
          <a:prstGeom prst="rect">
            <a:avLst/>
          </a:prstGeom>
        </p:spPr>
      </p:pic>
      <p:cxnSp>
        <p:nvCxnSpPr>
          <p:cNvPr id="60" name="Прямая со стрелкой 59"/>
          <p:cNvCxnSpPr>
            <a:stCxn id="61" idx="1"/>
          </p:cNvCxnSpPr>
          <p:nvPr/>
        </p:nvCxnSpPr>
        <p:spPr>
          <a:xfrm rot="10800000" flipV="1">
            <a:off x="3428992" y="2067302"/>
            <a:ext cx="785818" cy="218690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4214810" y="1928802"/>
            <a:ext cx="2000264" cy="276999"/>
          </a:xfrm>
          <a:prstGeom prst="rect">
            <a:avLst/>
          </a:prstGeom>
          <a:solidFill>
            <a:schemeClr val="tx1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Лестничная клетка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62" name="Овал 61"/>
          <p:cNvSpPr/>
          <p:nvPr/>
        </p:nvSpPr>
        <p:spPr>
          <a:xfrm>
            <a:off x="3000364" y="2071678"/>
            <a:ext cx="714380" cy="357190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3" name="Прямая со стрелкой 62"/>
          <p:cNvCxnSpPr>
            <a:stCxn id="64" idx="1"/>
          </p:cNvCxnSpPr>
          <p:nvPr/>
        </p:nvCxnSpPr>
        <p:spPr>
          <a:xfrm rot="10800000" flipV="1">
            <a:off x="3428992" y="2071678"/>
            <a:ext cx="785818" cy="218690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4214810" y="1933178"/>
            <a:ext cx="2000264" cy="276999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Лестничная клетка</a:t>
            </a:r>
            <a:endParaRPr lang="ru-RU" sz="1200" dirty="0"/>
          </a:p>
        </p:txBody>
      </p:sp>
      <p:sp>
        <p:nvSpPr>
          <p:cNvPr id="65" name="Овал 64"/>
          <p:cNvSpPr/>
          <p:nvPr/>
        </p:nvSpPr>
        <p:spPr>
          <a:xfrm>
            <a:off x="3000364" y="2076054"/>
            <a:ext cx="714380" cy="357190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6" name="Прямая со стрелкой 65"/>
          <p:cNvCxnSpPr>
            <a:stCxn id="67" idx="1"/>
          </p:cNvCxnSpPr>
          <p:nvPr/>
        </p:nvCxnSpPr>
        <p:spPr>
          <a:xfrm rot="10800000">
            <a:off x="2857488" y="2500307"/>
            <a:ext cx="1357322" cy="230833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4214810" y="2500306"/>
            <a:ext cx="2000264" cy="461665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Методический кабинет, кладовая пособий</a:t>
            </a:r>
            <a:endParaRPr lang="ru-RU" sz="1200" dirty="0"/>
          </a:p>
        </p:txBody>
      </p:sp>
      <p:sp>
        <p:nvSpPr>
          <p:cNvPr id="68" name="Овал 67"/>
          <p:cNvSpPr/>
          <p:nvPr/>
        </p:nvSpPr>
        <p:spPr>
          <a:xfrm>
            <a:off x="2428860" y="2071678"/>
            <a:ext cx="642942" cy="857256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9" name="Прямая со стрелкой 68"/>
          <p:cNvCxnSpPr>
            <a:stCxn id="70" idx="3"/>
          </p:cNvCxnSpPr>
          <p:nvPr/>
        </p:nvCxnSpPr>
        <p:spPr>
          <a:xfrm>
            <a:off x="1857356" y="1495798"/>
            <a:ext cx="428629" cy="1004506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285720" y="1357298"/>
            <a:ext cx="1571636" cy="276999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Кабинет директора</a:t>
            </a:r>
            <a:endParaRPr lang="ru-RU" sz="1200" dirty="0"/>
          </a:p>
        </p:txBody>
      </p:sp>
      <p:sp>
        <p:nvSpPr>
          <p:cNvPr id="71" name="Овал 70"/>
          <p:cNvSpPr/>
          <p:nvPr/>
        </p:nvSpPr>
        <p:spPr>
          <a:xfrm>
            <a:off x="2071670" y="2285992"/>
            <a:ext cx="428628" cy="857256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72" name="Прямая со стрелкой 71"/>
          <p:cNvCxnSpPr>
            <a:stCxn id="73" idx="2"/>
          </p:cNvCxnSpPr>
          <p:nvPr/>
        </p:nvCxnSpPr>
        <p:spPr>
          <a:xfrm rot="16200000" flipH="1">
            <a:off x="1067162" y="1995863"/>
            <a:ext cx="508819" cy="500066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285720" y="1714488"/>
            <a:ext cx="1571636" cy="276999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Помещения буфета</a:t>
            </a:r>
            <a:endParaRPr lang="ru-RU" sz="1200" dirty="0"/>
          </a:p>
        </p:txBody>
      </p:sp>
      <p:sp>
        <p:nvSpPr>
          <p:cNvPr id="74" name="Овал 73"/>
          <p:cNvSpPr/>
          <p:nvPr/>
        </p:nvSpPr>
        <p:spPr>
          <a:xfrm>
            <a:off x="1142976" y="2214554"/>
            <a:ext cx="928694" cy="857256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5" name="Овал 74"/>
          <p:cNvSpPr/>
          <p:nvPr/>
        </p:nvSpPr>
        <p:spPr>
          <a:xfrm>
            <a:off x="1928794" y="3286124"/>
            <a:ext cx="785818" cy="1857388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TextBox 75"/>
          <p:cNvSpPr txBox="1"/>
          <p:nvPr/>
        </p:nvSpPr>
        <p:spPr>
          <a:xfrm>
            <a:off x="4214810" y="3143248"/>
            <a:ext cx="1411951" cy="1569660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Вспомогательные помещения для спортсменов и участников соревнований: раздевалки с душевыми, туалетами</a:t>
            </a:r>
            <a:endParaRPr lang="ru-RU" sz="1200" dirty="0"/>
          </a:p>
        </p:txBody>
      </p:sp>
      <p:cxnSp>
        <p:nvCxnSpPr>
          <p:cNvPr id="77" name="Прямая со стрелкой 76"/>
          <p:cNvCxnSpPr>
            <a:stCxn id="76" idx="1"/>
          </p:cNvCxnSpPr>
          <p:nvPr/>
        </p:nvCxnSpPr>
        <p:spPr>
          <a:xfrm rot="10800000" flipV="1">
            <a:off x="2500298" y="3928077"/>
            <a:ext cx="1714512" cy="286739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Овал 77"/>
          <p:cNvSpPr/>
          <p:nvPr/>
        </p:nvSpPr>
        <p:spPr>
          <a:xfrm>
            <a:off x="1142976" y="3429000"/>
            <a:ext cx="785818" cy="1714512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TextBox 78"/>
          <p:cNvSpPr txBox="1"/>
          <p:nvPr/>
        </p:nvSpPr>
        <p:spPr>
          <a:xfrm>
            <a:off x="71406" y="2357430"/>
            <a:ext cx="1000132" cy="646331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Административное  помещение</a:t>
            </a:r>
            <a:endParaRPr lang="ru-RU" sz="1200" dirty="0"/>
          </a:p>
        </p:txBody>
      </p:sp>
      <p:cxnSp>
        <p:nvCxnSpPr>
          <p:cNvPr id="80" name="Прямая со стрелкой 79"/>
          <p:cNvCxnSpPr>
            <a:stCxn id="79" idx="2"/>
          </p:cNvCxnSpPr>
          <p:nvPr/>
        </p:nvCxnSpPr>
        <p:spPr>
          <a:xfrm rot="16200000" flipH="1">
            <a:off x="858903" y="2716330"/>
            <a:ext cx="282365" cy="857226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Овал 80"/>
          <p:cNvSpPr/>
          <p:nvPr/>
        </p:nvSpPr>
        <p:spPr>
          <a:xfrm>
            <a:off x="1142976" y="5000636"/>
            <a:ext cx="1571636" cy="571504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TextBox 81"/>
          <p:cNvSpPr txBox="1"/>
          <p:nvPr/>
        </p:nvSpPr>
        <p:spPr>
          <a:xfrm>
            <a:off x="4214810" y="4857760"/>
            <a:ext cx="1428760" cy="461665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Хореографический зал на 15 человек</a:t>
            </a:r>
            <a:endParaRPr lang="ru-RU" sz="1200" dirty="0"/>
          </a:p>
        </p:txBody>
      </p:sp>
      <p:cxnSp>
        <p:nvCxnSpPr>
          <p:cNvPr id="83" name="Прямая со стрелкой 82"/>
          <p:cNvCxnSpPr>
            <a:stCxn id="82" idx="1"/>
          </p:cNvCxnSpPr>
          <p:nvPr/>
        </p:nvCxnSpPr>
        <p:spPr>
          <a:xfrm rot="10800000" flipV="1">
            <a:off x="2143108" y="5088593"/>
            <a:ext cx="2071702" cy="197794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Овал 83"/>
          <p:cNvSpPr/>
          <p:nvPr/>
        </p:nvSpPr>
        <p:spPr>
          <a:xfrm>
            <a:off x="1142976" y="5572140"/>
            <a:ext cx="1571636" cy="571504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Box 84"/>
          <p:cNvSpPr txBox="1"/>
          <p:nvPr/>
        </p:nvSpPr>
        <p:spPr>
          <a:xfrm>
            <a:off x="4214810" y="5500702"/>
            <a:ext cx="1857388" cy="461665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Зал общефизической подготовки на 15 человек</a:t>
            </a:r>
            <a:endParaRPr lang="ru-RU" sz="1200" dirty="0"/>
          </a:p>
        </p:txBody>
      </p:sp>
      <p:cxnSp>
        <p:nvCxnSpPr>
          <p:cNvPr id="86" name="Прямая со стрелкой 85"/>
          <p:cNvCxnSpPr>
            <a:stCxn id="85" idx="1"/>
          </p:cNvCxnSpPr>
          <p:nvPr/>
        </p:nvCxnSpPr>
        <p:spPr>
          <a:xfrm rot="10800000" flipV="1">
            <a:off x="2143108" y="5731534"/>
            <a:ext cx="2071702" cy="54919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142844" y="4000504"/>
            <a:ext cx="1000132" cy="276999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Венткамеры</a:t>
            </a:r>
            <a:endParaRPr lang="ru-RU" sz="1200" dirty="0"/>
          </a:p>
        </p:txBody>
      </p:sp>
      <p:cxnSp>
        <p:nvCxnSpPr>
          <p:cNvPr id="88" name="Прямая со стрелкой 87"/>
          <p:cNvCxnSpPr>
            <a:stCxn id="87" idx="2"/>
          </p:cNvCxnSpPr>
          <p:nvPr/>
        </p:nvCxnSpPr>
        <p:spPr>
          <a:xfrm rot="16200000" flipH="1">
            <a:off x="709971" y="4210442"/>
            <a:ext cx="651694" cy="785816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Овал 88"/>
          <p:cNvSpPr/>
          <p:nvPr/>
        </p:nvSpPr>
        <p:spPr>
          <a:xfrm>
            <a:off x="1142976" y="2857496"/>
            <a:ext cx="571504" cy="571504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Архитектурно- конструктивный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500066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Объемно- планировочное решение здания</a:t>
            </a:r>
          </a:p>
        </p:txBody>
      </p:sp>
      <p:pic>
        <p:nvPicPr>
          <p:cNvPr id="35" name="Рисунок 34" descr="План 1 э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42984"/>
            <a:ext cx="9144000" cy="5615742"/>
          </a:xfrm>
          <a:prstGeom prst="rect">
            <a:avLst/>
          </a:prstGeom>
        </p:spPr>
      </p:pic>
      <p:sp>
        <p:nvSpPr>
          <p:cNvPr id="36" name="Овал 35"/>
          <p:cNvSpPr/>
          <p:nvPr/>
        </p:nvSpPr>
        <p:spPr>
          <a:xfrm>
            <a:off x="2428860" y="5786454"/>
            <a:ext cx="1000132" cy="428652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7072330" y="2000240"/>
            <a:ext cx="428628" cy="428652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2071670" y="1428736"/>
            <a:ext cx="1428760" cy="928694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3714744" y="4901362"/>
            <a:ext cx="2357454" cy="1015663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Эвакуационные выходы. </a:t>
            </a:r>
          </a:p>
          <a:p>
            <a:pPr algn="ctr"/>
            <a:r>
              <a:rPr lang="ru-RU" sz="1200" dirty="0" smtClean="0"/>
              <a:t>В осях 2-3 запроектирован пожарный выход со второго этажа по металлической лестнице</a:t>
            </a:r>
            <a:endParaRPr lang="ru-RU" sz="1200" dirty="0"/>
          </a:p>
        </p:txBody>
      </p:sp>
      <p:cxnSp>
        <p:nvCxnSpPr>
          <p:cNvPr id="40" name="Прямая со стрелкой 39"/>
          <p:cNvCxnSpPr>
            <a:stCxn id="39" idx="1"/>
          </p:cNvCxnSpPr>
          <p:nvPr/>
        </p:nvCxnSpPr>
        <p:spPr>
          <a:xfrm rot="10800000" flipV="1">
            <a:off x="3000364" y="5409193"/>
            <a:ext cx="714380" cy="520131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0" y="1142984"/>
            <a:ext cx="2000264" cy="461665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Центральный вход  с тамбуром</a:t>
            </a:r>
            <a:endParaRPr lang="ru-RU" sz="1200" dirty="0"/>
          </a:p>
        </p:txBody>
      </p:sp>
      <p:cxnSp>
        <p:nvCxnSpPr>
          <p:cNvPr id="42" name="Прямая со стрелкой 41"/>
          <p:cNvCxnSpPr>
            <a:stCxn id="41" idx="3"/>
          </p:cNvCxnSpPr>
          <p:nvPr/>
        </p:nvCxnSpPr>
        <p:spPr>
          <a:xfrm>
            <a:off x="2000264" y="1373817"/>
            <a:ext cx="428596" cy="412109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429520" y="1428736"/>
            <a:ext cx="1714480" cy="461665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Эвакуационный выход (оси 11-12, К)</a:t>
            </a:r>
            <a:endParaRPr lang="ru-RU" sz="1200" dirty="0"/>
          </a:p>
        </p:txBody>
      </p:sp>
      <p:cxnSp>
        <p:nvCxnSpPr>
          <p:cNvPr id="44" name="Прямая со стрелкой 43"/>
          <p:cNvCxnSpPr>
            <a:stCxn id="43" idx="1"/>
          </p:cNvCxnSpPr>
          <p:nvPr/>
        </p:nvCxnSpPr>
        <p:spPr>
          <a:xfrm rot="10800000" flipV="1">
            <a:off x="7286644" y="1659568"/>
            <a:ext cx="142876" cy="483547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642910" y="3000372"/>
            <a:ext cx="500066" cy="357190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642910" y="2500306"/>
            <a:ext cx="500066" cy="357190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642910" y="3786190"/>
            <a:ext cx="500066" cy="357190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642910" y="5357826"/>
            <a:ext cx="500066" cy="357190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TextBox 49"/>
          <p:cNvSpPr txBox="1"/>
          <p:nvPr/>
        </p:nvSpPr>
        <p:spPr>
          <a:xfrm>
            <a:off x="142844" y="2643182"/>
            <a:ext cx="369332" cy="2786082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r>
              <a:rPr lang="ru-RU" sz="1200" dirty="0" smtClean="0"/>
              <a:t>Входы в здание</a:t>
            </a:r>
            <a:endParaRPr lang="ru-RU" sz="1200" dirty="0"/>
          </a:p>
        </p:txBody>
      </p:sp>
      <p:cxnSp>
        <p:nvCxnSpPr>
          <p:cNvPr id="51" name="Прямая со стрелкой 50"/>
          <p:cNvCxnSpPr/>
          <p:nvPr/>
        </p:nvCxnSpPr>
        <p:spPr>
          <a:xfrm>
            <a:off x="500034" y="5143512"/>
            <a:ext cx="357158" cy="340671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stCxn id="50" idx="3"/>
          </p:cNvCxnSpPr>
          <p:nvPr/>
        </p:nvCxnSpPr>
        <p:spPr>
          <a:xfrm flipV="1">
            <a:off x="512176" y="4000505"/>
            <a:ext cx="345048" cy="35718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500034" y="3214686"/>
            <a:ext cx="273610" cy="1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500034" y="2714620"/>
            <a:ext cx="273610" cy="1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Овал 54"/>
          <p:cNvSpPr/>
          <p:nvPr/>
        </p:nvSpPr>
        <p:spPr>
          <a:xfrm>
            <a:off x="8429652" y="2285992"/>
            <a:ext cx="428628" cy="428652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6" name="Прямая со стрелкой 55"/>
          <p:cNvCxnSpPr/>
          <p:nvPr/>
        </p:nvCxnSpPr>
        <p:spPr>
          <a:xfrm rot="5400000" flipH="1" flipV="1">
            <a:off x="7929586" y="2643182"/>
            <a:ext cx="714380" cy="571504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6286512" y="3214686"/>
            <a:ext cx="2000264" cy="461665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Въезд в помещение машины по уходу за льдом</a:t>
            </a:r>
            <a:endParaRPr lang="ru-RU" sz="1200" dirty="0"/>
          </a:p>
        </p:txBody>
      </p:sp>
      <p:sp>
        <p:nvSpPr>
          <p:cNvPr id="58" name="Овал 57"/>
          <p:cNvSpPr/>
          <p:nvPr/>
        </p:nvSpPr>
        <p:spPr>
          <a:xfrm>
            <a:off x="8001024" y="5786454"/>
            <a:ext cx="428628" cy="428652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TextBox 89"/>
          <p:cNvSpPr txBox="1"/>
          <p:nvPr/>
        </p:nvSpPr>
        <p:spPr>
          <a:xfrm>
            <a:off x="6786578" y="4786322"/>
            <a:ext cx="1714480" cy="461665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Эвакуационный выход (оси 13-14, А)</a:t>
            </a:r>
            <a:endParaRPr lang="ru-RU" sz="1200" dirty="0"/>
          </a:p>
        </p:txBody>
      </p:sp>
      <p:cxnSp>
        <p:nvCxnSpPr>
          <p:cNvPr id="91" name="Прямая со стрелкой 90"/>
          <p:cNvCxnSpPr>
            <a:stCxn id="90" idx="2"/>
          </p:cNvCxnSpPr>
          <p:nvPr/>
        </p:nvCxnSpPr>
        <p:spPr>
          <a:xfrm rot="16200000" flipH="1">
            <a:off x="7613693" y="5278112"/>
            <a:ext cx="631787" cy="571536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0" y="6143644"/>
            <a:ext cx="9144000" cy="73866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dirty="0" smtClean="0">
                <a:ln w="6350">
                  <a:noFill/>
                </a:ln>
              </a:rPr>
              <a:t>В здании предусмотрены центральный вход с тамбуром в осях 2-4, эвакуационные выходы ( 2-4, 13-14, А ;оси 11-12, К; ), по оси 1\1 располагаются 4 входа в здание в осях А-Б, Г-Д, Е-И; по оси 14 расположен въезд в помещение машины по уходу за льдом Степень огнестойкости здания- </a:t>
            </a:r>
            <a:r>
              <a:rPr lang="en-US" sz="1400" dirty="0" smtClean="0">
                <a:ln w="6350">
                  <a:noFill/>
                </a:ln>
              </a:rPr>
              <a:t>II</a:t>
            </a:r>
            <a:r>
              <a:rPr lang="ru-RU" sz="1400" dirty="0" smtClean="0">
                <a:ln w="6350">
                  <a:noFill/>
                </a:ln>
              </a:rPr>
              <a:t>.</a:t>
            </a:r>
            <a:endParaRPr lang="ru-RU" sz="1400" dirty="0">
              <a:ln w="6350">
                <a:noFill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Архитектурно- конструктивный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857256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Конструктивное решение здание</a:t>
            </a:r>
          </a:p>
        </p:txBody>
      </p:sp>
      <p:sp>
        <p:nvSpPr>
          <p:cNvPr id="30" name="Блок-схема: альтернативный процесс 29"/>
          <p:cNvSpPr/>
          <p:nvPr/>
        </p:nvSpPr>
        <p:spPr>
          <a:xfrm>
            <a:off x="285720" y="2214554"/>
            <a:ext cx="8501122" cy="500066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sz="2400" dirty="0" smtClean="0"/>
              <a:t>Конструктивное система здания- каркасная</a:t>
            </a:r>
          </a:p>
        </p:txBody>
      </p:sp>
      <p:sp>
        <p:nvSpPr>
          <p:cNvPr id="31" name="Блок-схема: альтернативный процесс 30"/>
          <p:cNvSpPr/>
          <p:nvPr/>
        </p:nvSpPr>
        <p:spPr>
          <a:xfrm>
            <a:off x="285720" y="2928934"/>
            <a:ext cx="8501122" cy="500066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sz="2400" dirty="0" smtClean="0"/>
              <a:t>Конструктивная схема- с полным каркасом</a:t>
            </a:r>
          </a:p>
        </p:txBody>
      </p:sp>
      <p:sp>
        <p:nvSpPr>
          <p:cNvPr id="32" name="Блок-схема: альтернативный процесс 31"/>
          <p:cNvSpPr/>
          <p:nvPr/>
        </p:nvSpPr>
        <p:spPr>
          <a:xfrm>
            <a:off x="285720" y="3714752"/>
            <a:ext cx="8501122" cy="1285884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sz="2400" dirty="0" smtClean="0"/>
              <a:t>Строительная система- комбинированная- полносборная (из легкометаллических конструкций) и традиционная (ручная кирпичная кладка)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Архитектурно- конструктивный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500066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Конструктивное решение здание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0074" y="5643578"/>
            <a:ext cx="8901082" cy="1000132"/>
          </a:xfrm>
        </p:spPr>
        <p:txBody>
          <a:bodyPr>
            <a:noAutofit/>
          </a:bodyPr>
          <a:lstStyle/>
          <a:p>
            <a:pPr algn="l"/>
            <a:r>
              <a:rPr lang="ru-RU" sz="1600" b="0" dirty="0" smtClean="0">
                <a:solidFill>
                  <a:schemeClr val="tx1"/>
                </a:solidFill>
                <a:effectLst/>
                <a:latin typeface="+mn-lt"/>
              </a:rPr>
              <a:t>	</a:t>
            </a:r>
            <a: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  <a:t>Каркас стальной, запроектирован по рамно- связевой </a:t>
            </a:r>
            <a:r>
              <a:rPr lang="ru-RU" sz="1400" b="0" dirty="0" err="1" smtClean="0">
                <a:solidFill>
                  <a:schemeClr val="tx1"/>
                </a:solidFill>
                <a:effectLst/>
                <a:latin typeface="+mn-lt"/>
              </a:rPr>
              <a:t>системе.Основу</a:t>
            </a:r>
            <a: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  <a:t> каркаса составляют стальные поперечные рамы переменного сечения пролетом 42 м, расположенные по осям 4-13 с шагом 6 м. Жесткость рам в поперечном направлении обеспечивается: а) шарнирным закреплением стоек рам к железобетонным фундаментам; б) рамным креплением к стойкам. </a:t>
            </a:r>
            <a:b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  <a:t>	Здание без подвала, с полами по грунту. За нулевую отметку принята отметка чистого пола 0,000. Отметка верха ригеля рамы на опоре +6,000, в коньке +9,000.</a:t>
            </a:r>
            <a:b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  <a:t>	</a:t>
            </a:r>
            <a:endParaRPr lang="ru-RU" sz="1400" b="0" dirty="0"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85860"/>
            <a:ext cx="838200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Архитектурно- конструктивный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500066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Конструктивное решение здание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14282" y="5715016"/>
            <a:ext cx="8686800" cy="785818"/>
          </a:xfrm>
        </p:spPr>
        <p:txBody>
          <a:bodyPr>
            <a:noAutofit/>
          </a:bodyPr>
          <a:lstStyle/>
          <a:p>
            <a:pPr algn="l"/>
            <a:r>
              <a:rPr lang="ru-RU" sz="1600" b="0" dirty="0" smtClean="0">
                <a:solidFill>
                  <a:schemeClr val="tx1"/>
                </a:solidFill>
                <a:effectLst/>
                <a:latin typeface="+mn-lt"/>
              </a:rPr>
              <a:t>	Устойчивость каркаса в продольном направлении обеспечивается системой продольных вертикальных связей по стойкам рам с устройством связевых вертикальных блоков для передачи нагрузок на фундаменты через специальные закладные детали. </a:t>
            </a:r>
            <a:br>
              <a:rPr lang="ru-RU" sz="16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b="0" dirty="0" smtClean="0">
                <a:solidFill>
                  <a:schemeClr val="tx1"/>
                </a:solidFill>
                <a:effectLst/>
                <a:latin typeface="+mn-lt"/>
              </a:rPr>
              <a:t>	Металлоконструкции запроектированы из сварных трехлистовых двутавров.</a:t>
            </a:r>
            <a:endParaRPr lang="ru-RU" sz="1600" b="0" dirty="0"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490664"/>
            <a:ext cx="9144000" cy="3844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Архитектурно- конструктивный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500066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Конструктивное решение здание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85720" y="5643578"/>
            <a:ext cx="8686800" cy="785818"/>
          </a:xfrm>
        </p:spPr>
        <p:txBody>
          <a:bodyPr>
            <a:noAutofit/>
          </a:bodyPr>
          <a:lstStyle/>
          <a:p>
            <a:pPr algn="l"/>
            <a:r>
              <a:rPr lang="ru-RU" sz="1400" dirty="0" smtClean="0">
                <a:solidFill>
                  <a:schemeClr val="tx1"/>
                </a:solidFill>
                <a:effectLst/>
                <a:latin typeface="+mn-lt"/>
              </a:rPr>
              <a:t>	</a:t>
            </a:r>
            <a: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  <a:t>Основу каркаса в осях 1/1-4 представляет двухэтажная рама. Жесткость рамы в поперечном направлении обеспечивается рамным креплением ригелей к колоннам и образованием жесткого диска на отметке +3,200 монолитным перекрытием. Устойчивость каркаса в продольном направлении обеспечивается системой связей. Примыкание конструкций двухэтажной части здания к одноэтажной происходит через распорки по нижним поясам рам и прогонам по верхним поясам рам.</a:t>
            </a:r>
            <a:r>
              <a:rPr lang="ru-RU" sz="1600" b="0" dirty="0" smtClean="0"/>
              <a:t/>
            </a:r>
            <a:br>
              <a:rPr lang="ru-RU" sz="1600" b="0" dirty="0" smtClean="0"/>
            </a:br>
            <a:endParaRPr lang="ru-RU" sz="1600" b="0" dirty="0"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90663"/>
            <a:ext cx="9027670" cy="37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Архитектурно- конструктивный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500066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Конструктивное решение здание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85720" y="5643578"/>
            <a:ext cx="8686800" cy="785818"/>
          </a:xfrm>
        </p:spPr>
        <p:txBody>
          <a:bodyPr>
            <a:noAutofit/>
          </a:bodyPr>
          <a:lstStyle/>
          <a:p>
            <a:pPr algn="l"/>
            <a:r>
              <a:rPr lang="ru-RU" sz="1400" dirty="0" smtClean="0">
                <a:solidFill>
                  <a:schemeClr val="tx1"/>
                </a:solidFill>
                <a:effectLst/>
                <a:latin typeface="+mn-lt"/>
              </a:rPr>
              <a:t>	</a:t>
            </a:r>
            <a: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  <a:t>В осях 2-4 В-К запроектирован перепад высот: до отметки верха ригеля +10,600, предающий зданию запоминающий облик.</a:t>
            </a:r>
            <a:b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  <a:t>	Примыкание конструкций двухэтажной части здания к одноэтажной происходит через распорки по нижним поясам рам и прогонам по верхним поясам рам.</a:t>
            </a:r>
            <a:b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600" b="0" dirty="0" smtClean="0"/>
              <a:t/>
            </a:r>
            <a:br>
              <a:rPr lang="ru-RU" sz="1600" b="0" dirty="0" smtClean="0"/>
            </a:br>
            <a:endParaRPr lang="ru-RU" sz="1600" b="0" dirty="0"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6" name="Рисунок 5" descr="Разрез 2-2 Ул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717" y="1294068"/>
            <a:ext cx="8764001" cy="37780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Архитектурно- конструктивный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500066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Конструктивное решение здание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85720" y="4357694"/>
            <a:ext cx="4000528" cy="2071702"/>
          </a:xfrm>
        </p:spPr>
        <p:txBody>
          <a:bodyPr>
            <a:noAutofit/>
          </a:bodyPr>
          <a:lstStyle/>
          <a:p>
            <a:pPr algn="l"/>
            <a:r>
              <a:rPr lang="ru-RU" sz="1400" dirty="0" smtClean="0">
                <a:solidFill>
                  <a:schemeClr val="tx1"/>
                </a:solidFill>
                <a:effectLst/>
                <a:latin typeface="+mn-lt"/>
              </a:rPr>
              <a:t>	</a:t>
            </a:r>
            <a: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  <a:t>Наружные стеновые ограждения – навесные «сэндвич»- панели с наружным защитно-отделочным слоем. Толщина панелей 180 мм. Стены лестничной клетки в осях 3-4 И-К выполнены из армированной кирпичной кладки толщиной 250 мм. Лестничные марши - монолитные железобетонные по металлическим косоурам.</a:t>
            </a:r>
            <a:endParaRPr lang="ru-RU" sz="1400" b="0" dirty="0">
              <a:solidFill>
                <a:schemeClr val="tx1"/>
              </a:solidFill>
              <a:effectLst/>
              <a:latin typeface="+mn-lt"/>
            </a:endParaRP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000372"/>
            <a:ext cx="403860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357298"/>
            <a:ext cx="518160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Архитектурно- конструктивный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500066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Конструктивное решение здание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57158" y="1285860"/>
            <a:ext cx="8572560" cy="1785950"/>
          </a:xfrm>
        </p:spPr>
        <p:txBody>
          <a:bodyPr>
            <a:noAutofit/>
          </a:bodyPr>
          <a:lstStyle/>
          <a:p>
            <a:pPr lvl="0" algn="l"/>
            <a:r>
              <a:rPr lang="ru-RU" sz="1400" dirty="0" smtClean="0">
                <a:solidFill>
                  <a:schemeClr val="tx1"/>
                </a:solidFill>
                <a:effectLst/>
                <a:latin typeface="+mn-lt"/>
              </a:rPr>
              <a:t>	</a:t>
            </a:r>
            <a: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  <a:t>Цоколь ледового катка выполнен из кирпича по фундаментным балкам, утеплитель Пеноплэкс 35.</a:t>
            </a:r>
            <a:b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  <a:t>	</a:t>
            </a:r>
            <a:r>
              <a:rPr lang="ru-RU" sz="14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Фундамент свайный с монолитным железобетонным ростверком. Глубина заложения подошвы фундаментов относительно планировочной отметки земли составляет 1,8 м.</a:t>
            </a:r>
            <a:br>
              <a:rPr lang="ru-RU" sz="14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14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	Перекрытие – оси 1/1-3, 3-4 Е-И- монолитные железобетонные в несъемной опалубке из профилированного листа.</a:t>
            </a:r>
            <a:r>
              <a:rPr lang="ru-RU" sz="1400" b="0" dirty="0" smtClean="0">
                <a:solidFill>
                  <a:schemeClr val="tx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br>
              <a:rPr lang="ru-RU" sz="1400" b="0" dirty="0" smtClean="0">
                <a:solidFill>
                  <a:schemeClr val="tx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1400" b="0" dirty="0" smtClean="0">
                <a:solidFill>
                  <a:schemeClr val="tx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+mn-lt"/>
              </a:rPr>
              <a:t>	Покрытие здания - кровельные «сэндвич»- панели толщиной 250 мм, размерами в плане 6х1,5 м, уложенные по стальным прогонам</a:t>
            </a:r>
            <a: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  <a:t>. Прогоны с шагом 3 м опираются на стальные ригели.</a:t>
            </a:r>
            <a:b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  <a:t>	Кровля двухскатная с уклоном 15 %.</a:t>
            </a:r>
            <a:r>
              <a:rPr lang="ru-RU" sz="14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4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b="0" dirty="0" smtClean="0">
                <a:solidFill>
                  <a:schemeClr val="tx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+mn-lt"/>
              </a:rPr>
              <a:t/>
            </a:r>
            <a:br>
              <a:rPr lang="ru-RU" sz="1400" b="0" dirty="0" smtClean="0">
                <a:solidFill>
                  <a:schemeClr val="tx1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ru-RU" sz="14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915277"/>
            <a:ext cx="5143504" cy="3942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П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680000" cy="468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4857760"/>
            <a:ext cx="3225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Вариант 2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86380" y="642918"/>
            <a:ext cx="32255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Вариант 1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pic>
        <p:nvPicPr>
          <p:cNvPr id="7" name="Содержимое 6" descr="П4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357554" y="3241471"/>
            <a:ext cx="5760000" cy="36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82919" y="1571612"/>
            <a:ext cx="342902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Конструктивная схема –  металлическая рама переменного сечения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5857892"/>
            <a:ext cx="342902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Конструктивная схема – металлическая арка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 advClick="0" advTm="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6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Архитектурно- конструктивный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500066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Конструктивное решение здание</a:t>
            </a:r>
          </a:p>
        </p:txBody>
      </p: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1643050"/>
            <a:ext cx="4143405" cy="2193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7506" y="3643314"/>
            <a:ext cx="521649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4429124" y="1285860"/>
            <a:ext cx="4929222" cy="1785950"/>
          </a:xfrm>
        </p:spPr>
        <p:txBody>
          <a:bodyPr>
            <a:noAutofit/>
          </a:bodyPr>
          <a:lstStyle/>
          <a:p>
            <a:pPr lvl="0" algn="l"/>
            <a:r>
              <a:rPr lang="ru-RU" sz="1400" dirty="0" smtClean="0">
                <a:solidFill>
                  <a:schemeClr val="tx1"/>
                </a:solidFill>
                <a:effectLst/>
                <a:latin typeface="+mn-lt"/>
              </a:rPr>
              <a:t>	</a:t>
            </a:r>
            <a: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  <a:t>Все внутренние перегородки сборные из гипсокартоновых и гипсоволокнистых влагостойких листов</a:t>
            </a:r>
            <a:b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400" b="0" dirty="0" smtClean="0">
                <a:solidFill>
                  <a:schemeClr val="tx1"/>
                </a:solidFill>
                <a:effectLst/>
                <a:latin typeface="+mn-lt"/>
              </a:rPr>
              <a:t>	Перегородки выполнены по каркасу из оцинкованных профилей с прокладкой внутри минеральной ваты. Толщина 50, 100, 125, 150 мм</a:t>
            </a:r>
            <a:r>
              <a:rPr lang="ru-RU" sz="1400" dirty="0" smtClean="0"/>
              <a:t>. </a:t>
            </a:r>
            <a:endParaRPr lang="ru-RU" sz="1400" b="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14282" y="4000504"/>
            <a:ext cx="3571900" cy="214314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z="14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	</a:t>
            </a:r>
            <a:r>
              <a:rPr lang="ru-RU" sz="1400" dirty="0" smtClean="0"/>
              <a:t> Полы первого этажа выполняются по грунту с утеплением Пеноплэксом-35, покрытие - керамогранит и керамическая плитка (в душевых, санузлах). В зале ледовой арены и помещениях запроектировано покрытие на резиновой основе «Норамент 825». На втором этаже покрытие полов также выполняется из керамогранита и керамической плитки, в залах хореографии и общефизической подготовки - из половой шпунтованной деревянной доски.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643050"/>
            <a:ext cx="8686800" cy="3000396"/>
          </a:xfrm>
        </p:spPr>
        <p:txBody>
          <a:bodyPr>
            <a:noAutofit/>
          </a:bodyPr>
          <a:lstStyle/>
          <a:p>
            <a:r>
              <a:rPr lang="ru-RU" sz="1800" b="0" dirty="0" smtClean="0">
                <a:solidFill>
                  <a:schemeClr val="tx1"/>
                </a:solidFill>
                <a:effectLst/>
                <a:latin typeface="+mn-lt"/>
              </a:rPr>
              <a:t>Расчетно-конструктивная часть проекта предусматривает статический расчет двух рам: двухсветной рамы переменного сечения и подбор сечений для нее (в осях 4-14) и двухэтажной рамы в осях (1/1-3). Для этого выбираем расчетную схему, определяем нагрузки, производим статический расчет основных элементов рам. </a:t>
            </a:r>
            <a:br>
              <a:rPr lang="ru-RU" sz="18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8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+mn-lt"/>
              </a:rPr>
              <a:t>Расчет производим с помощью проектно- вычислительного комплекса SCAD, а также в комплексной программе APM WinMachine (9.4) подпрограмме «APM Structure 3D».</a:t>
            </a:r>
            <a:br>
              <a:rPr lang="ru-RU" sz="18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ru-RU" sz="1800" b="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1800" b="0" dirty="0" smtClean="0">
                <a:solidFill>
                  <a:schemeClr val="tx1"/>
                </a:solidFill>
                <a:effectLst/>
                <a:latin typeface="+mn-lt"/>
              </a:rPr>
              <a:t>Сбор нормативных и расчетных нагрузок от снегового покрова и ветрового давления выполнен в подпрограмме «ВеСТ» программы  </a:t>
            </a:r>
            <a:r>
              <a:rPr lang="en-US" sz="1800" b="0" dirty="0" smtClean="0">
                <a:solidFill>
                  <a:schemeClr val="tx1"/>
                </a:solidFill>
                <a:effectLst/>
                <a:latin typeface="+mn-lt"/>
              </a:rPr>
              <a:t>SCAD</a:t>
            </a:r>
            <a:r>
              <a:rPr lang="ru-RU" sz="1800" b="0" dirty="0" smtClean="0">
                <a:solidFill>
                  <a:schemeClr val="tx1"/>
                </a:solidFill>
                <a:effectLst/>
                <a:latin typeface="+mn-lt"/>
              </a:rPr>
              <a:t>.</a:t>
            </a:r>
            <a:br>
              <a:rPr lang="ru-RU" sz="1800" b="0" dirty="0" smtClean="0">
                <a:solidFill>
                  <a:schemeClr val="tx1"/>
                </a:solidFill>
                <a:effectLst/>
                <a:latin typeface="+mn-lt"/>
              </a:rPr>
            </a:br>
            <a:endParaRPr lang="ru-RU" sz="1800" b="0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Расчетно- конструктивный 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Расчетные программы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3" y="4523671"/>
            <a:ext cx="3143271" cy="2191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 descr="scad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4810" y="4500570"/>
            <a:ext cx="4414185" cy="211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857892"/>
            <a:ext cx="8686800" cy="928670"/>
          </a:xfrm>
        </p:spPr>
        <p:txBody>
          <a:bodyPr>
            <a:noAutofit/>
          </a:bodyPr>
          <a:lstStyle/>
          <a:p>
            <a:r>
              <a:rPr lang="ru-RU" sz="1800" b="0" dirty="0" smtClean="0">
                <a:solidFill>
                  <a:schemeClr val="tx1"/>
                </a:solidFill>
                <a:effectLst/>
                <a:latin typeface="+mn-lt"/>
              </a:rPr>
              <a:t>Расчетная схема здания выполнена в препроцессоре «Форум» проектно- вычислительного комплекса SCAD, там же задаем исходные жесткостные характеристики элементов каркаса.</a:t>
            </a:r>
            <a:endParaRPr lang="ru-RU" sz="1800" b="0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Расчетно- конструктивный 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Расчетные схема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628862"/>
            <a:ext cx="8572560" cy="4157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7620" y="5643554"/>
            <a:ext cx="5072098" cy="1214446"/>
          </a:xfrm>
        </p:spPr>
        <p:txBody>
          <a:bodyPr>
            <a:noAutofit/>
          </a:bodyPr>
          <a:lstStyle/>
          <a:p>
            <a:r>
              <a:rPr lang="ru-RU" sz="1800" b="0" dirty="0" smtClean="0">
                <a:solidFill>
                  <a:schemeClr val="tx1"/>
                </a:solidFill>
                <a:effectLst/>
                <a:latin typeface="+mn-lt"/>
              </a:rPr>
              <a:t>Производим сбор нагрузок на раму, задаем комбинации усилий. Собственный вес конструкций учитывается автоматически.</a:t>
            </a:r>
            <a:endParaRPr lang="ru-RU" sz="1800" b="0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Расчетно- конструктивный 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Расчет в проектно- вычислительном комплексе </a:t>
            </a:r>
            <a:r>
              <a:rPr lang="en-US" sz="2400" dirty="0" smtClean="0"/>
              <a:t>SCAD</a:t>
            </a:r>
            <a:endParaRPr lang="ru-RU" sz="2400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5146555" cy="221457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071810"/>
            <a:ext cx="5050186" cy="271464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572132" y="1785926"/>
            <a:ext cx="3429024" cy="78581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Далее после построения схемы</a:t>
            </a:r>
            <a:r>
              <a:rPr kumimoji="0" lang="ru-RU" sz="1800" b="0" i="0" u="none" strike="noStrike" kern="1200" cap="none" spc="0" normalizeH="0" noProof="0" dirty="0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в </a:t>
            </a:r>
            <a:r>
              <a:rPr kumimoji="0" lang="ru-RU" sz="1800" b="0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препроцессоре «Форум» интегрируем ее в </a:t>
            </a:r>
            <a:r>
              <a:rPr kumimoji="0" lang="en-US" sz="1800" b="0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SCAD</a:t>
            </a:r>
            <a:r>
              <a:rPr kumimoji="0" lang="ru-RU" sz="1800" b="0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.</a:t>
            </a:r>
            <a:endParaRPr kumimoji="0" lang="ru-RU" sz="1800" b="0" i="0" u="none" strike="noStrike" kern="1200" cap="none" spc="0" normalizeH="0" baseline="0" noProof="0" dirty="0">
              <a:ln w="6350"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4000504"/>
            <a:ext cx="3214710" cy="278474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Расчетно- конструктивный 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Расчет в проектно- вычислительном комплексе </a:t>
            </a:r>
            <a:r>
              <a:rPr lang="en-US" sz="2400" dirty="0" smtClean="0"/>
              <a:t>SCAD</a:t>
            </a:r>
            <a:endParaRPr lang="ru-RU" sz="2400" dirty="0" smtClean="0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85720" y="1571612"/>
            <a:ext cx="8501122" cy="357190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dirty="0" smtClean="0"/>
              <a:t>В результате получен следующий графический анализ:</a:t>
            </a:r>
          </a:p>
        </p:txBody>
      </p:sp>
      <p:pic>
        <p:nvPicPr>
          <p:cNvPr id="13" name="Рисунок 1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2643182"/>
            <a:ext cx="3000396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1"/>
          <p:cNvSpPr txBox="1">
            <a:spLocks/>
          </p:cNvSpPr>
          <p:nvPr/>
        </p:nvSpPr>
        <p:spPr>
          <a:xfrm>
            <a:off x="-32" y="1928802"/>
            <a:ext cx="3214710" cy="78581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Совместное отображение</a:t>
            </a:r>
            <a:r>
              <a:rPr kumimoji="0" lang="ru-RU" sz="1800" b="0" i="0" u="none" strike="noStrike" kern="1200" cap="none" spc="0" normalizeH="0" noProof="0" dirty="0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исходной и деформированной схемы</a:t>
            </a:r>
            <a:endParaRPr kumimoji="0" lang="ru-RU" sz="1800" b="0" i="0" u="none" strike="noStrike" kern="1200" cap="none" spc="0" normalizeH="0" baseline="0" noProof="0" dirty="0">
              <a:ln w="6350"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143240" y="2000240"/>
            <a:ext cx="2928958" cy="50006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Эпюра усилий </a:t>
            </a:r>
            <a:r>
              <a:rPr lang="en-US" dirty="0" smtClean="0">
                <a:ln w="6350">
                  <a:noFill/>
                </a:ln>
                <a:ea typeface="+mj-ea"/>
                <a:cs typeface="+mj-cs"/>
              </a:rPr>
              <a:t>N</a:t>
            </a:r>
            <a:endParaRPr kumimoji="0" lang="ru-RU" sz="1800" b="0" i="0" u="none" strike="noStrike" kern="1200" cap="none" spc="0" normalizeH="0" baseline="0" noProof="0" dirty="0">
              <a:ln w="6350"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6" name="Рисунок 1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643182"/>
            <a:ext cx="3000396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2643182"/>
            <a:ext cx="3071802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6357950" y="2000240"/>
            <a:ext cx="2643206" cy="35719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Эпюра усилий </a:t>
            </a:r>
            <a:r>
              <a:rPr kumimoji="0" lang="en-US" sz="1800" b="0" i="0" u="none" strike="noStrike" kern="1200" cap="none" spc="0" normalizeH="0" baseline="0" noProof="0" dirty="0" err="1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Mz</a:t>
            </a:r>
            <a:endParaRPr kumimoji="0" lang="ru-RU" sz="1800" b="0" i="0" u="none" strike="noStrike" kern="1200" cap="none" spc="0" normalizeH="0" baseline="0" noProof="0" dirty="0">
              <a:ln w="6350"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Расчетно- конструктивный 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Расчет в проектно- вычислительном комплексе </a:t>
            </a:r>
            <a:r>
              <a:rPr lang="en-US" sz="2400" dirty="0" smtClean="0"/>
              <a:t>SCAD</a:t>
            </a:r>
            <a:endParaRPr lang="ru-RU" sz="2400" dirty="0" smtClean="0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85720" y="1571612"/>
            <a:ext cx="8501122" cy="357190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dirty="0" smtClean="0"/>
              <a:t>В результате получен следующий графический анализ: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-32" y="1928802"/>
            <a:ext cx="3214710" cy="50006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Эпюра усилий </a:t>
            </a:r>
            <a:r>
              <a:rPr kumimoji="0" lang="en-US" sz="1800" b="0" i="0" u="none" strike="noStrike" kern="1200" cap="none" spc="0" normalizeH="0" baseline="0" noProof="0" dirty="0" err="1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Qz</a:t>
            </a:r>
            <a:endParaRPr kumimoji="0" lang="ru-RU" sz="1800" b="0" i="0" u="none" strike="noStrike" kern="1200" cap="none" spc="0" normalizeH="0" baseline="0" noProof="0" dirty="0">
              <a:ln w="6350"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143240" y="2000240"/>
            <a:ext cx="2928958" cy="50006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Эпюра усилий </a:t>
            </a:r>
            <a:r>
              <a:rPr kumimoji="0" lang="en-US" sz="1800" b="0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My</a:t>
            </a:r>
            <a:endParaRPr kumimoji="0" lang="ru-RU" sz="1800" b="0" i="0" u="none" strike="noStrike" kern="1200" cap="none" spc="0" normalizeH="0" baseline="0" noProof="0" dirty="0">
              <a:ln w="6350"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6357950" y="2000240"/>
            <a:ext cx="2643206" cy="35719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Эпюра усилий </a:t>
            </a:r>
            <a:r>
              <a:rPr kumimoji="0" lang="en-US" sz="1800" b="0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M</a:t>
            </a:r>
            <a:r>
              <a:rPr kumimoji="0" lang="ru-RU" sz="1800" b="0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х</a:t>
            </a:r>
            <a:endParaRPr kumimoji="0" lang="ru-RU" sz="1800" b="0" i="0" u="none" strike="noStrike" kern="1200" cap="none" spc="0" normalizeH="0" baseline="0" noProof="0" dirty="0">
              <a:ln w="6350"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28900"/>
            <a:ext cx="3103489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643182"/>
            <a:ext cx="3288515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2643182"/>
            <a:ext cx="2786050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Расчетно- конструктивный 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Расчет в проектно- вычислительном комплексе </a:t>
            </a:r>
            <a:r>
              <a:rPr lang="en-US" sz="2400" dirty="0" smtClean="0"/>
              <a:t>SCAD</a:t>
            </a:r>
            <a:endParaRPr lang="ru-RU" sz="2400" dirty="0" smtClean="0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85720" y="1571612"/>
            <a:ext cx="8501122" cy="642942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постпроцессоре «Проверка сечений металлопроката» проверяем исходные сечений элементов и производим подбор необходимых сечений.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357431"/>
            <a:ext cx="631747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3064" y="2285992"/>
            <a:ext cx="2388092" cy="4281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Расчетно- конструктивный 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Расчет в проектно- вычислительном комплексе </a:t>
            </a:r>
            <a:r>
              <a:rPr lang="en-US" sz="2400" dirty="0" smtClean="0"/>
              <a:t>SCAD</a:t>
            </a:r>
            <a:endParaRPr lang="ru-RU" sz="2400" dirty="0" smtClean="0"/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85720" y="1571612"/>
            <a:ext cx="8501122" cy="642942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 постпроцессоре «Проверка сечений металлопроката» проверяем исходные сечений элементов и производим подбор необходимых сечений.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328863"/>
            <a:ext cx="3073100" cy="4314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276498"/>
            <a:ext cx="51054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Расчетно- конструктивный 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Расчет в программном комплексе APM WinMachine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85720" y="1571612"/>
            <a:ext cx="8501122" cy="642942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Расчет металлической рамы переменного сечения ведем в подпрограмме «APM Structure 3D» комплекса APM WinMachine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57158" y="3357562"/>
            <a:ext cx="3286148" cy="292895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/>
              <a:t>Металлоконструкции двухсветных рам (в осях 4-14) запроектированы из сварных трехлистовых двутавров с переменной высотой стенки. </a:t>
            </a:r>
          </a:p>
          <a:p>
            <a:r>
              <a:rPr lang="ru-RU" dirty="0" smtClean="0"/>
              <a:t>Исходные размеры:</a:t>
            </a:r>
          </a:p>
          <a:p>
            <a:r>
              <a:rPr lang="ru-RU" dirty="0" smtClean="0"/>
              <a:t>- пролет 42 м;</a:t>
            </a:r>
          </a:p>
          <a:p>
            <a:r>
              <a:rPr lang="ru-RU" dirty="0" smtClean="0"/>
              <a:t>- высота верха ригеля рамы на опоре 6 м;</a:t>
            </a:r>
          </a:p>
          <a:p>
            <a:r>
              <a:rPr lang="ru-RU" dirty="0" smtClean="0"/>
              <a:t>- высота верха ригеля рамы в коньке 9 м.</a:t>
            </a: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2357430"/>
            <a:ext cx="8501122" cy="85725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/>
              <a:t>Средствами чертежно-графической системы строим схему рамы заданных размеров. За расчетную принимается ось, проходящая через центры тяжести двутавровых сечений элементов рамы, что обуславливает ее ломаное очертание. </a:t>
            </a:r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643306" y="5429264"/>
            <a:ext cx="5286412" cy="85725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/>
              <a:t>Каждый элемент рамы (стойки и 2 части ригеля) разбиваем на отдельные участки длиной 1 метр.</a:t>
            </a:r>
            <a:endParaRPr lang="ru-RU" dirty="0"/>
          </a:p>
        </p:txBody>
      </p:sp>
      <p:pic>
        <p:nvPicPr>
          <p:cNvPr id="14" name="Рисунок 13"/>
          <p:cNvPicPr/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3571868" y="3643314"/>
            <a:ext cx="5300656" cy="121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Расчетно- конструктивный 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Расчет в программном комплексе APM WinMachine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85720" y="1571612"/>
            <a:ext cx="8501122" cy="642942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Расчет металлической рамы переменного сечения ведем в подпрограмме «APM Structure 3D» комплекса APM WinMachine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57158" y="3214686"/>
            <a:ext cx="3286148" cy="292895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/>
              <a:t>Далее выполняем сбор нагрузок, в программе задаем загружение: собственный вес, покрытие + снег, ветер, стеновое ограждение. Производим статический расчет рамы.</a:t>
            </a: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2357430"/>
            <a:ext cx="8501122" cy="857256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/>
              <a:t>Каждому участку задаем двутавровые сечения с постоянной шириной  и толщиной полок (соответственно 400 и 25 мм) и постоянной толщиной стенки 10 мм. </a:t>
            </a:r>
            <a:endParaRPr lang="ru-RU" dirty="0"/>
          </a:p>
        </p:txBody>
      </p:sp>
      <p:pic>
        <p:nvPicPr>
          <p:cNvPr id="9" name="Рисунок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3500438"/>
            <a:ext cx="5286380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14290"/>
            <a:ext cx="4421190" cy="3150098"/>
          </a:xfrm>
          <a:prstGeom prst="rect">
            <a:avLst/>
          </a:prstGeom>
          <a:scene3d>
            <a:camera prst="perspectiveContrastingRightFacing"/>
            <a:lightRig rig="threePt" dir="t"/>
          </a:scene3d>
          <a:sp3d>
            <a:bevelT/>
          </a:sp3d>
        </p:spPr>
      </p:pic>
      <p:pic>
        <p:nvPicPr>
          <p:cNvPr id="14" name="Рисунок 13" descr="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298" y="285728"/>
            <a:ext cx="4741800" cy="3271842"/>
          </a:xfrm>
          <a:prstGeom prst="rect">
            <a:avLst/>
          </a:prstGeom>
          <a:scene3d>
            <a:camera prst="perspectiveContrastingRightFacing"/>
            <a:lightRig rig="threePt" dir="t"/>
          </a:scene3d>
          <a:sp3d>
            <a:bevelT/>
          </a:sp3d>
        </p:spPr>
      </p:pic>
      <p:pic>
        <p:nvPicPr>
          <p:cNvPr id="15" name="Рисунок 14" descr="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214290"/>
            <a:ext cx="4572000" cy="3429000"/>
          </a:xfrm>
          <a:prstGeom prst="rect">
            <a:avLst/>
          </a:prstGeom>
          <a:scene3d>
            <a:camera prst="perspectiveContrastingRightFacing"/>
            <a:lightRig rig="threePt" dir="t"/>
          </a:scene3d>
          <a:sp3d>
            <a:bevelT/>
          </a:sp3d>
        </p:spPr>
      </p:pic>
      <p:sp>
        <p:nvSpPr>
          <p:cNvPr id="21" name="Заголовок 4"/>
          <p:cNvSpPr txBox="1">
            <a:spLocks/>
          </p:cNvSpPr>
          <p:nvPr/>
        </p:nvSpPr>
        <p:spPr>
          <a:xfrm>
            <a:off x="0" y="5715000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1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0" y="3929042"/>
            <a:ext cx="9144000" cy="2928958"/>
          </a:xfrm>
        </p:spPr>
        <p:txBody>
          <a:bodyPr>
            <a:noAutofit/>
          </a:bodyPr>
          <a:lstStyle/>
          <a:p>
            <a:r>
              <a:rPr lang="ru-RU" sz="2100" dirty="0" smtClean="0">
                <a:solidFill>
                  <a:srgbClr val="0070C0"/>
                </a:solidFill>
              </a:rPr>
              <a:t>В целях реализации государственной политики в области физической культуры и спорта на территории Республики Коми, а также в целях эффективного решения задач выполнения основных функций республиканского образования, было принято решение о разработке и реализации республиканской целевой программы развития физической культуры и спорта, которая позволит создать условия для дальнейшего интенсивного развития отрасли на территории Коми.</a:t>
            </a:r>
            <a:endParaRPr lang="ru-RU" sz="21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Расчетно- конструктивный 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Расчет в программном комплексе APM WinMachine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85720" y="1571612"/>
            <a:ext cx="8501122" cy="642942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Расчет металлической рамы переменного сечения ведем в подпрограмме «APM Structure 3D» комплекса APM WinMachine</a:t>
            </a: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714612" y="2357430"/>
            <a:ext cx="3786214" cy="42862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/>
              <a:t>Получаем следующие результаты:</a:t>
            </a:r>
            <a:endParaRPr lang="ru-RU" dirty="0"/>
          </a:p>
        </p:txBody>
      </p:sp>
      <p:pic>
        <p:nvPicPr>
          <p:cNvPr id="10" name="Рисунок 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4429132"/>
            <a:ext cx="5357818" cy="2428868"/>
          </a:xfrm>
          <a:prstGeom prst="round1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71406" y="3500438"/>
            <a:ext cx="3786214" cy="42862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/>
              <a:t>Эпюра нагрузок на элементы рамы</a:t>
            </a:r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5500694" y="2643182"/>
            <a:ext cx="3786214" cy="42862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/>
              <a:t>Эпюра перемещений рамы</a:t>
            </a:r>
            <a:endParaRPr lang="ru-RU" dirty="0"/>
          </a:p>
        </p:txBody>
      </p:sp>
      <p:pic>
        <p:nvPicPr>
          <p:cNvPr id="14" name="Рисунок 1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143249"/>
            <a:ext cx="5214942" cy="2000264"/>
          </a:xfrm>
          <a:prstGeom prst="round1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Расчетно- конструктивный 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Расчет в программном комплексе APM WinMachine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85720" y="1571612"/>
            <a:ext cx="8501122" cy="642942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Расчет металлической рамы переменного сечения ведем в подпрограмме «APM Structure 3D» комплекса APM WinMachine</a:t>
            </a:r>
            <a:endParaRPr lang="ru-RU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0" y="3786190"/>
            <a:ext cx="3786214" cy="42862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/>
            <a:r>
              <a:rPr lang="ru-RU" dirty="0" smtClean="0"/>
              <a:t>Эпюра напряжений в конструкции- стержневая</a:t>
            </a:r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429124" y="2214554"/>
            <a:ext cx="4714876" cy="42862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/>
              <a:t>Эпюра напряжений в конструкции- объемная</a:t>
            </a:r>
            <a:endParaRPr lang="ru-RU" dirty="0"/>
          </a:p>
        </p:txBody>
      </p:sp>
      <p:pic>
        <p:nvPicPr>
          <p:cNvPr id="16" name="Рисунок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72008"/>
            <a:ext cx="4929189" cy="2285992"/>
          </a:xfrm>
          <a:prstGeom prst="round1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Рисунок 1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2571744"/>
            <a:ext cx="5214942" cy="2428891"/>
          </a:xfrm>
          <a:prstGeom prst="round1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18" name="Заголовок 1"/>
          <p:cNvSpPr txBox="1">
            <a:spLocks/>
          </p:cNvSpPr>
          <p:nvPr/>
        </p:nvSpPr>
        <p:spPr>
          <a:xfrm>
            <a:off x="5000628" y="5143536"/>
            <a:ext cx="4143372" cy="1643050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/>
            <a:r>
              <a:rPr lang="ru-RU" dirty="0" smtClean="0"/>
              <a:t>При выводе результатов программа выдает исходные данные расчета: спецификацию элементов, загружения. Автоматически подсчитывается вес конструкции и приводятся сечения элементов с параметрами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Расчетно- конструктивный 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Расчет в программном комплексе APM WinMachine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85720" y="1571612"/>
            <a:ext cx="8501122" cy="642942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Расчет металлической рамы переменного сечения ведем в подпрограмме «APM Structure 3D» комплекса APM WinMachine</a:t>
            </a:r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57158" y="2285992"/>
            <a:ext cx="8215370" cy="42862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dirty="0" smtClean="0"/>
              <a:t>По результатам программы проектируем раму</a:t>
            </a:r>
            <a:endParaRPr lang="ru-RU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000372"/>
            <a:ext cx="8454512" cy="342902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Расчетно- конструктивный 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Расчет в программном комплексе APM WinMachine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85720" y="1571612"/>
            <a:ext cx="8501122" cy="642942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Расчет металлической рамы переменного сечения ведем в подпрограмме «APM Structure 3D» комплекса APM WinMachine</a:t>
            </a:r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28596" y="2357430"/>
            <a:ext cx="8429684" cy="42862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/>
            <a:r>
              <a:rPr lang="ru-RU" dirty="0" smtClean="0"/>
              <a:t>Схема полурамы, которая состоит из трех отправочных элементов</a:t>
            </a:r>
            <a:endParaRPr lang="ru-RU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786058"/>
            <a:ext cx="7954852" cy="4025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Расчетно- конструктивный 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Расчет в программном комплексе APM WinMachine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85720" y="1571612"/>
            <a:ext cx="8501122" cy="642942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Расчет металлической рамы переменного сечения ведем в подпрограмме «APM Structure 3D» комплекса APM WinMachine</a:t>
            </a:r>
            <a:endParaRPr lang="ru-RU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428596" y="2357430"/>
            <a:ext cx="8429684" cy="428628"/>
          </a:xfrm>
          <a:prstGeom prst="rect">
            <a:avLst/>
          </a:prstGeom>
        </p:spPr>
        <p:txBody>
          <a:bodyPr vert="horz" anchor="ctr">
            <a:no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/>
            <a:r>
              <a:rPr lang="ru-RU" dirty="0" smtClean="0"/>
              <a:t>Отправочные элементы</a:t>
            </a:r>
            <a:endParaRPr lang="ru-RU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19400"/>
            <a:ext cx="314324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819400"/>
            <a:ext cx="3143272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3" y="2835706"/>
            <a:ext cx="2857488" cy="4022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Расчетно- конструктивный 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Расчет в программном комплексе APM WinMachine</a:t>
            </a: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4286280" cy="4343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974844"/>
            <a:ext cx="4387192" cy="3668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Расчетно- конструктивный 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Расчет в программном комплексе APM WinMachine</a:t>
            </a:r>
          </a:p>
        </p:txBody>
      </p:sp>
      <p:pic>
        <p:nvPicPr>
          <p:cNvPr id="573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1"/>
            <a:ext cx="3786214" cy="4887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526188"/>
            <a:ext cx="4000496" cy="4848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Организационно-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технологический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85720" y="642918"/>
            <a:ext cx="8501122" cy="1041276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sz="2400" dirty="0" smtClean="0"/>
              <a:t>В данном разделе рассмотрены и разработаны: 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285720" y="4000504"/>
            <a:ext cx="8643998" cy="50006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sz="2000" dirty="0" smtClean="0"/>
              <a:t>- технологическая карта монтажа рамы переменного сечения,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85720" y="4714884"/>
            <a:ext cx="8643998" cy="50006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sz="2000" dirty="0" smtClean="0"/>
              <a:t>- технологическая схема монтажа двухэтажной рамы здания,</a:t>
            </a: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285720" y="5429264"/>
            <a:ext cx="8643998" cy="50006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sz="2000" dirty="0" smtClean="0"/>
              <a:t>- календарный план строительства проекта, </a:t>
            </a: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285720" y="6143644"/>
            <a:ext cx="8643998" cy="50006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  <a:buFontTx/>
              <a:buChar char="-"/>
            </a:pPr>
            <a:r>
              <a:rPr lang="ru-RU" sz="2000" dirty="0" smtClean="0"/>
              <a:t> строительный генплан.</a:t>
            </a:r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285720" y="3357562"/>
            <a:ext cx="8643998" cy="50006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sz="2000" dirty="0" smtClean="0"/>
              <a:t>- организационно- технологическая последовательность строительства,</a:t>
            </a: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285720" y="1928802"/>
            <a:ext cx="8572560" cy="50006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sz="2000" dirty="0" smtClean="0"/>
              <a:t>- организационно-технические мероприятия по подготовке строительства,</a:t>
            </a: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285720" y="2571744"/>
            <a:ext cx="8572560" cy="571504"/>
          </a:xfrm>
          <a:prstGeom prst="flowChartAlternate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sz="2000" dirty="0" smtClean="0"/>
              <a:t>- выбор основных монтажных механизмов и транспортных средств, подсчет объемов работ, потребность в основных ресурсах,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Организационно-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технологический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Технологическая схема монтажа металлического каркаса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1857364"/>
            <a:ext cx="3000364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Заголовок 21"/>
          <p:cNvSpPr txBox="1">
            <a:spLocks/>
          </p:cNvSpPr>
          <p:nvPr/>
        </p:nvSpPr>
        <p:spPr>
          <a:xfrm>
            <a:off x="428596" y="1428736"/>
            <a:ext cx="2928958" cy="35719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dirty="0" smtClean="0"/>
              <a:t>Монтаж колонн</a:t>
            </a:r>
            <a:endParaRPr kumimoji="0" lang="ru-RU" sz="2100" b="1" i="0" u="none" strike="noStrike" kern="1200" cap="none" spc="0" normalizeH="0" baseline="0" noProof="0" dirty="0">
              <a:ln w="6350">
                <a:noFill/>
              </a:ln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785926"/>
            <a:ext cx="300039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Заголовок 21"/>
          <p:cNvSpPr txBox="1">
            <a:spLocks/>
          </p:cNvSpPr>
          <p:nvPr/>
        </p:nvSpPr>
        <p:spPr>
          <a:xfrm>
            <a:off x="3214678" y="1428736"/>
            <a:ext cx="2928958" cy="35719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dirty="0" smtClean="0"/>
              <a:t>Монтаж балок перекрытия</a:t>
            </a:r>
            <a:endParaRPr kumimoji="0" lang="ru-RU" sz="2100" b="1" i="0" u="none" strike="noStrike" kern="1200" cap="none" spc="0" normalizeH="0" baseline="0" noProof="0" dirty="0">
              <a:ln w="6350">
                <a:noFill/>
              </a:ln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230" y="1785926"/>
            <a:ext cx="3000364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Заголовок 21"/>
          <p:cNvSpPr txBox="1">
            <a:spLocks/>
          </p:cNvSpPr>
          <p:nvPr/>
        </p:nvSpPr>
        <p:spPr>
          <a:xfrm>
            <a:off x="6215042" y="1428736"/>
            <a:ext cx="2928958" cy="295276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dirty="0" smtClean="0"/>
              <a:t>Монтаж балок покрытия</a:t>
            </a:r>
            <a:endParaRPr kumimoji="0" lang="ru-RU" sz="2100" b="1" i="0" u="none" strike="noStrike" kern="1200" cap="none" spc="0" normalizeH="0" baseline="0" noProof="0" dirty="0">
              <a:ln w="6350">
                <a:noFill/>
              </a:ln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0" y="6286520"/>
            <a:ext cx="9144000" cy="571480"/>
          </a:xfrm>
          <a:prstGeom prst="flowChartAlternateProcess">
            <a:avLst/>
          </a:prstGeom>
        </p:spPr>
        <p:style>
          <a:lnRef idx="0">
            <a:schemeClr val="accent4"/>
          </a:lnRef>
          <a:fillRef idx="1002">
            <a:schemeClr val="lt1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1200" dirty="0" smtClean="0">
                <a:solidFill>
                  <a:schemeClr val="tx1"/>
                </a:solidFill>
              </a:rPr>
              <a:t>Монтаж металлического каркаса ведется на </a:t>
            </a:r>
            <a:r>
              <a:rPr lang="en-US" sz="1200" dirty="0" smtClean="0">
                <a:solidFill>
                  <a:schemeClr val="tx1"/>
                </a:solidFill>
              </a:rPr>
              <a:t>I</a:t>
            </a:r>
            <a:r>
              <a:rPr lang="ru-RU" sz="1200" dirty="0" smtClean="0">
                <a:solidFill>
                  <a:schemeClr val="tx1"/>
                </a:solidFill>
              </a:rPr>
              <a:t> этапе возведения надземной части здания. Строительно-монтажные работы  осуществляется с помощью автомобильного крана КС 55730 грузоподъемностью 32 т. Установку конструкций производят комплексно.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Организационно-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технологический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Технологическая карта монтажа металлической рамы переменного сечения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4"/>
            <a:ext cx="877496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Блок-схема: альтернативный процесс 5"/>
          <p:cNvSpPr/>
          <p:nvPr/>
        </p:nvSpPr>
        <p:spPr>
          <a:xfrm>
            <a:off x="0" y="6215082"/>
            <a:ext cx="9144000" cy="571480"/>
          </a:xfrm>
          <a:prstGeom prst="flowChartAlternateProcess">
            <a:avLst/>
          </a:prstGeom>
        </p:spPr>
        <p:style>
          <a:lnRef idx="0">
            <a:schemeClr val="accent4"/>
          </a:lnRef>
          <a:fillRef idx="1002">
            <a:schemeClr val="lt1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1200" dirty="0" smtClean="0">
                <a:solidFill>
                  <a:schemeClr val="tx1"/>
                </a:solidFill>
              </a:rPr>
              <a:t>Монтаж металлической  рамы, состоящей из двух полурам длиной 21 м ведется на </a:t>
            </a:r>
            <a:r>
              <a:rPr lang="en-US" sz="1200" dirty="0" smtClean="0">
                <a:solidFill>
                  <a:schemeClr val="tx1"/>
                </a:solidFill>
              </a:rPr>
              <a:t>II</a:t>
            </a:r>
            <a:r>
              <a:rPr lang="ru-RU" sz="1200" dirty="0" smtClean="0">
                <a:solidFill>
                  <a:schemeClr val="tx1"/>
                </a:solidFill>
              </a:rPr>
              <a:t> этапе возведения надземной части здания. Строительно-монтажные работы  осуществляется с помощью дизель-электрического гусеничного крана  ДЭК- 631А грузоподъемностью 63т.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3643314"/>
            <a:ext cx="4071928" cy="2714620"/>
          </a:xfrm>
          <a:prstGeom prst="rect">
            <a:avLst/>
          </a:prstGeom>
          <a:scene3d>
            <a:camera prst="perspectiveHeroicExtremeLeftFacing"/>
            <a:lightRig rig="threePt" dir="t"/>
          </a:scene3d>
          <a:sp3d>
            <a:bevelT/>
          </a:sp3d>
        </p:spPr>
      </p:pic>
      <p:pic>
        <p:nvPicPr>
          <p:cNvPr id="17" name="Рисунок 16" descr="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3571876"/>
            <a:ext cx="4391390" cy="2927594"/>
          </a:xfrm>
          <a:prstGeom prst="rect">
            <a:avLst/>
          </a:prstGeom>
          <a:scene3d>
            <a:camera prst="perspectiveHeroicExtremeLeftFacing"/>
            <a:lightRig rig="threePt" dir="t"/>
          </a:scene3d>
          <a:sp3d>
            <a:bevelT/>
          </a:sp3d>
        </p:spPr>
      </p:pic>
      <p:pic>
        <p:nvPicPr>
          <p:cNvPr id="18" name="Рисунок 17" descr="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42908" y="3500438"/>
            <a:ext cx="2357436" cy="3143248"/>
          </a:xfrm>
          <a:prstGeom prst="rect">
            <a:avLst/>
          </a:prstGeom>
          <a:scene3d>
            <a:camera prst="perspectiveHeroicExtremeLeftFacing"/>
            <a:lightRig rig="threePt" dir="t"/>
          </a:scene3d>
          <a:sp3d>
            <a:bevelT/>
          </a:sp3d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143248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ru-RU" sz="2800" dirty="0" smtClean="0">
                <a:solidFill>
                  <a:srgbClr val="0070C0"/>
                </a:solidFill>
              </a:rPr>
              <a:t>Сосногорск один из городов Республики Коми, где хоккейный вид спорта является очень популярным. </a:t>
            </a:r>
            <a:r>
              <a:rPr lang="ru-RU" sz="2800" dirty="0" err="1" smtClean="0">
                <a:solidFill>
                  <a:srgbClr val="0070C0"/>
                </a:solidFill>
              </a:rPr>
              <a:t>Сосногорские</a:t>
            </a:r>
            <a:r>
              <a:rPr lang="ru-RU" sz="2800" dirty="0" smtClean="0">
                <a:solidFill>
                  <a:srgbClr val="0070C0"/>
                </a:solidFill>
              </a:rPr>
              <a:t> спортсмены принимают участие как в республиканских, где часто являются хозяевами ледового поля, так и во всероссийских соревнованиях.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Организационно-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технологический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Технологическая карта монтажа металлической рамы переменного сечения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071678"/>
            <a:ext cx="853440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Блок-схема: альтернативный процесс 7"/>
          <p:cNvSpPr/>
          <p:nvPr/>
        </p:nvSpPr>
        <p:spPr>
          <a:xfrm>
            <a:off x="285720" y="1571612"/>
            <a:ext cx="8501122" cy="357190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dirty="0" smtClean="0"/>
              <a:t>График выполнения работ по монтажу рамы переменного сечения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Организационно-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технологический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Технологическая карта монтажа металлической рамы переменного сечения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285720" y="1571612"/>
            <a:ext cx="8501122" cy="357190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dirty="0" smtClean="0"/>
              <a:t>Технико- экономические показатели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285992"/>
            <a:ext cx="85344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0" y="5786454"/>
            <a:ext cx="9144000" cy="1071546"/>
          </a:xfrm>
          <a:prstGeom prst="flowChartAlternateProcess">
            <a:avLst/>
          </a:prstGeom>
        </p:spPr>
        <p:style>
          <a:lnRef idx="0">
            <a:schemeClr val="accent4"/>
          </a:lnRef>
          <a:fillRef idx="1002">
            <a:schemeClr val="lt1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 smtClean="0">
                <a:solidFill>
                  <a:schemeClr val="tx1"/>
                </a:solidFill>
              </a:rPr>
              <a:t>Исполнители: 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-монтажник 5 разряда -1,	монтажник 3 разряда -1, 	сварщик 3 разряда- 1,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- монтажник 4 разряда- 1,	машинист крана 6 разряда; 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Организационно-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технологический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85720" y="642918"/>
            <a:ext cx="8501122" cy="571504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Календарный план строительства Ледового дворца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59"/>
            <a:ext cx="9144000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Блок-схема: альтернативный процесс 9"/>
          <p:cNvSpPr/>
          <p:nvPr/>
        </p:nvSpPr>
        <p:spPr>
          <a:xfrm>
            <a:off x="0" y="5572140"/>
            <a:ext cx="3428992" cy="1285860"/>
          </a:xfrm>
          <a:prstGeom prst="flowChartAlternateProcess">
            <a:avLst/>
          </a:prstGeom>
        </p:spPr>
        <p:style>
          <a:lnRef idx="0">
            <a:schemeClr val="accent4"/>
          </a:lnRef>
          <a:fillRef idx="1002">
            <a:schemeClr val="lt1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1200" dirty="0" smtClean="0">
                <a:solidFill>
                  <a:schemeClr val="tx1"/>
                </a:solidFill>
              </a:rPr>
              <a:t>Календарный план составлен на основании подсчитанных объемов работ и принятых методов производства, определяет сроки строительства и очередность возведения здания. </a:t>
            </a:r>
          </a:p>
        </p:txBody>
      </p:sp>
      <p:sp>
        <p:nvSpPr>
          <p:cNvPr id="12" name="Блок-схема: альтернативный процесс 11"/>
          <p:cNvSpPr/>
          <p:nvPr/>
        </p:nvSpPr>
        <p:spPr>
          <a:xfrm>
            <a:off x="3428992" y="6286520"/>
            <a:ext cx="5715008" cy="571480"/>
          </a:xfrm>
          <a:prstGeom prst="flowChartAlternateProcess">
            <a:avLst/>
          </a:prstGeom>
        </p:spPr>
        <p:style>
          <a:lnRef idx="0">
            <a:schemeClr val="accent4"/>
          </a:lnRef>
          <a:fillRef idx="1002">
            <a:schemeClr val="lt1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1200" dirty="0" smtClean="0">
                <a:solidFill>
                  <a:schemeClr val="tx1"/>
                </a:solidFill>
              </a:rPr>
              <a:t>Сроки возведения здания регламентируются СНиП 1.04.03-85* «Нормы продолжительности строительства и заделы в строительстве предприятий, зданий и сооружений».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Организационно-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технологический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85720" y="642918"/>
            <a:ext cx="8501122" cy="357190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dirty="0" smtClean="0"/>
              <a:t>График движения машин и механизмов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780" y="1142984"/>
            <a:ext cx="915478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285720" y="3357562"/>
            <a:ext cx="8501122" cy="357190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dirty="0" smtClean="0"/>
              <a:t>График движения материалов, конструкций и изделий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6190"/>
            <a:ext cx="9144000" cy="2857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Организационно-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технологический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85720" y="642918"/>
            <a:ext cx="8501122" cy="357190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dirty="0" smtClean="0"/>
              <a:t>Технико- экономические показатели  календарного плана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960" y="1285860"/>
            <a:ext cx="8325723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Организационно-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технологический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85720" y="642918"/>
            <a:ext cx="8501122" cy="42862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Стройгенплан</a:t>
            </a:r>
          </a:p>
        </p:txBody>
      </p:sp>
      <p:sp>
        <p:nvSpPr>
          <p:cNvPr id="9" name="Заголовок 21"/>
          <p:cNvSpPr txBox="1">
            <a:spLocks/>
          </p:cNvSpPr>
          <p:nvPr/>
        </p:nvSpPr>
        <p:spPr>
          <a:xfrm>
            <a:off x="285720" y="6215058"/>
            <a:ext cx="8572560" cy="642942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dirty="0" smtClean="0"/>
              <a:t>Стройгенплан разработан в составе ППР на период возведения надземной части здания.</a:t>
            </a:r>
            <a:endParaRPr kumimoji="0" lang="ru-RU" sz="2100" b="1" i="0" u="none" strike="noStrike" kern="1200" cap="none" spc="0" normalizeH="0" baseline="0" noProof="0" dirty="0">
              <a:ln w="6350">
                <a:noFill/>
              </a:ln>
              <a:solidFill>
                <a:srgbClr val="0070C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071546"/>
            <a:ext cx="6643734" cy="5086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Организационно-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технологический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85720" y="642918"/>
            <a:ext cx="8501122" cy="42862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Стройгенплан</a:t>
            </a:r>
          </a:p>
        </p:txBody>
      </p:sp>
      <p:sp>
        <p:nvSpPr>
          <p:cNvPr id="9" name="Заголовок 21"/>
          <p:cNvSpPr txBox="1">
            <a:spLocks/>
          </p:cNvSpPr>
          <p:nvPr/>
        </p:nvSpPr>
        <p:spPr>
          <a:xfrm>
            <a:off x="285720" y="1285860"/>
            <a:ext cx="4572032" cy="178595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1400" dirty="0" smtClean="0"/>
              <a:t>Стройгенплан предназначен для организации строительной площадки, которая обеспечивает необходимые условия для приемки и складирования конструкций, деталей и материалов; безопасные условия работы строительных машин и механизированных установок; бесперебойное снабжение объекта водой и энергетическими ресурсами, а также создание нормальных бытовых условий для работающих.</a:t>
            </a:r>
            <a:endParaRPr kumimoji="0" lang="ru-RU" sz="1400" b="1" i="0" u="none" strike="noStrike" kern="1200" cap="none" spc="0" normalizeH="0" baseline="0" noProof="0" dirty="0">
              <a:ln w="6350">
                <a:noFill/>
              </a:ln>
              <a:solidFill>
                <a:srgbClr val="0070C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857364"/>
            <a:ext cx="38862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Заголовок 21"/>
          <p:cNvSpPr txBox="1">
            <a:spLocks/>
          </p:cNvSpPr>
          <p:nvPr/>
        </p:nvSpPr>
        <p:spPr>
          <a:xfrm>
            <a:off x="0" y="3143248"/>
            <a:ext cx="5072066" cy="3643314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dirty="0" smtClean="0"/>
              <a:t>Проектом определены опасные зоны монтажных кранов ДЭК- 631 А и КС- 55730; рассчитаны складские помещения и площадки; определены потребности во временных зданиях; спроектированы постоянные, внутриплощадочные дорожные пути в безопасной и опасной зонах; на стройгенплане показаны временное ограждение; информационный стенд; мойка колес машин; прожекторы (9 штук); громкоговоритель; расположение пожгидрантов, постоянного и временного водопроводов, электросиловой линии, телефонная сеть</a:t>
            </a:r>
            <a:endParaRPr kumimoji="0" lang="ru-RU" sz="2100" b="1" i="0" u="none" strike="noStrike" kern="1200" cap="none" spc="0" normalizeH="0" baseline="0" noProof="0" dirty="0">
              <a:ln w="6350">
                <a:noFill/>
              </a:ln>
              <a:solidFill>
                <a:srgbClr val="0070C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21"/>
          <p:cNvSpPr txBox="1">
            <a:spLocks/>
          </p:cNvSpPr>
          <p:nvPr/>
        </p:nvSpPr>
        <p:spPr>
          <a:xfrm>
            <a:off x="5072066" y="1285860"/>
            <a:ext cx="3857652" cy="500066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</a:pPr>
            <a:r>
              <a:rPr kumimoji="0" lang="ru-RU" i="0" u="none" strike="noStrike" kern="1200" cap="none" spc="0" normalizeH="0" baseline="0" noProof="0" dirty="0" smtClean="0">
                <a:ln w="6350">
                  <a:noFill/>
                </a:ln>
                <a:uLnTx/>
                <a:uFillTx/>
                <a:ea typeface="+mj-ea"/>
                <a:cs typeface="+mj-cs"/>
              </a:rPr>
              <a:t>Временные</a:t>
            </a:r>
            <a:r>
              <a:rPr kumimoji="0" lang="ru-RU" i="0" u="none" strike="noStrike" kern="1200" cap="none" spc="0" normalizeH="0" noProof="0" dirty="0" smtClean="0">
                <a:ln w="6350">
                  <a:noFill/>
                </a:ln>
                <a:uLnTx/>
                <a:uFillTx/>
                <a:ea typeface="+mj-ea"/>
                <a:cs typeface="+mj-cs"/>
              </a:rPr>
              <a:t> здания и сооружения</a:t>
            </a:r>
            <a:endParaRPr kumimoji="0" lang="ru-RU" i="0" u="none" strike="noStrike" kern="1200" cap="none" spc="0" normalizeH="0" baseline="0" noProof="0" dirty="0">
              <a:ln w="6350">
                <a:noFill/>
              </a:ln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Организационно-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технологический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85720" y="642918"/>
            <a:ext cx="8501122" cy="42862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Стройгенплан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1571612"/>
            <a:ext cx="4214842" cy="506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Блок-схема: альтернативный процесс 7"/>
          <p:cNvSpPr/>
          <p:nvPr/>
        </p:nvSpPr>
        <p:spPr>
          <a:xfrm>
            <a:off x="285720" y="1142984"/>
            <a:ext cx="8501122" cy="285752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dirty="0" smtClean="0"/>
              <a:t>Технико- экономические показатели стройгенплана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Безопасность</a:t>
            </a:r>
            <a:r>
              <a:rPr kumimoji="0" lang="ru-RU" sz="32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и экологичность проекта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85720" y="642918"/>
            <a:ext cx="8501122" cy="50006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sz="2400" dirty="0" smtClean="0"/>
              <a:t>В разделе были решены следующие задачи: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285720" y="1571612"/>
            <a:ext cx="8572560" cy="192882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sz="2000" dirty="0" smtClean="0"/>
              <a:t>- научные – задачи сведены к идентификации опасных и вредных факторов (распознавание и их количественная оценка), генерируемых элементами среды обитания (технические средства, технологические процессы, природные явления), разработке и реализации новых методов защиты, моделированию и прогнозированию чрезвычайных ситуаций.</a:t>
            </a:r>
          </a:p>
          <a:p>
            <a:pPr>
              <a:spcBef>
                <a:spcPct val="0"/>
              </a:spcBef>
            </a:pPr>
            <a:endParaRPr lang="ru-RU" sz="2000" dirty="0" smtClean="0"/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357158" y="3714752"/>
            <a:ext cx="8572560" cy="1285884"/>
          </a:xfrm>
          <a:prstGeom prst="flowChartAlternate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/>
              <a:t>- практические – задачи сведены к выбору принципов защиты, рациональное использование средств защиты человека и природной среды от негативного воздействия техногенных источников и стихийных явлений.</a:t>
            </a:r>
            <a:endParaRPr lang="ru-RU" sz="2000" dirty="0"/>
          </a:p>
        </p:txBody>
      </p:sp>
      <p:sp>
        <p:nvSpPr>
          <p:cNvPr id="10" name="Заголовок 21"/>
          <p:cNvSpPr txBox="1">
            <a:spLocks/>
          </p:cNvSpPr>
          <p:nvPr/>
        </p:nvSpPr>
        <p:spPr>
          <a:xfrm>
            <a:off x="285720" y="5214950"/>
            <a:ext cx="8572560" cy="1500174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/>
            <a:r>
              <a:rPr lang="ru-RU" dirty="0" smtClean="0"/>
              <a:t>В разделе определены мероприятия по охране труда на строительной площадке и меры по соблюдению техники безопасности.; мероприятия по сохранению окружающей среды; решены вопросы пожарной безопасности на период строительства и эксплуатации здания. Произведен расчет освещения строительной площадки.</a:t>
            </a:r>
            <a:endParaRPr kumimoji="0" lang="ru-RU" sz="2100" b="1" i="0" u="none" strike="noStrike" kern="1200" cap="none" spc="0" normalizeH="0" baseline="0" noProof="0" dirty="0">
              <a:ln w="6350">
                <a:noFill/>
              </a:ln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Экономический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85720" y="642918"/>
            <a:ext cx="8501122" cy="928694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sz="2400" dirty="0" smtClean="0"/>
              <a:t>В составе дипломного проекта разрабатывается следующая сметная документация: </a:t>
            </a: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285720" y="1785926"/>
            <a:ext cx="8572560" cy="785818"/>
          </a:xfrm>
          <a:prstGeom prst="flowChartAlternate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sz="2000" dirty="0" smtClean="0"/>
              <a:t>- локальная смета на общестроительные работы на строительство Ледового дворца в г. Сосногорск, 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357158" y="3000372"/>
            <a:ext cx="4714908" cy="50006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sz="2000" dirty="0" smtClean="0"/>
              <a:t>- локальный ресурсный сметный расчет, </a:t>
            </a: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357158" y="3786190"/>
            <a:ext cx="4643470" cy="500066"/>
          </a:xfrm>
          <a:prstGeom prst="flowChartAlternate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ru-RU" sz="2000" dirty="0" smtClean="0"/>
              <a:t>- сводный сметный расчет, </a:t>
            </a: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357158" y="4714884"/>
            <a:ext cx="8501122" cy="785818"/>
          </a:xfrm>
          <a:prstGeom prst="flowChartAlternateProcess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  <a:buFontTx/>
              <a:buChar char="-"/>
            </a:pPr>
            <a:r>
              <a:rPr lang="ru-RU" sz="2000" dirty="0" smtClean="0"/>
              <a:t> выполнено технико-экономическое сравнение двух вариантов катков с искусственным льдом.</a:t>
            </a:r>
          </a:p>
        </p:txBody>
      </p:sp>
      <p:sp>
        <p:nvSpPr>
          <p:cNvPr id="10" name="Заголовок 21"/>
          <p:cNvSpPr txBox="1">
            <a:spLocks/>
          </p:cNvSpPr>
          <p:nvPr/>
        </p:nvSpPr>
        <p:spPr>
          <a:xfrm>
            <a:off x="285720" y="5572140"/>
            <a:ext cx="8572560" cy="1071546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dirty="0" smtClean="0"/>
              <a:t>Сметная документация составлена в ценах на 01.01.2001 с индексом удорожания от цен 2001 года к ценам на первый квартал 2010 г. </a:t>
            </a:r>
          </a:p>
          <a:p>
            <a:pPr algn="ctr">
              <a:spcBef>
                <a:spcPct val="0"/>
              </a:spcBef>
            </a:pPr>
            <a:r>
              <a:rPr lang="ru-RU" dirty="0" smtClean="0"/>
              <a:t>Для составления сметного расчета использована сметная программа «ПК РИК» версия 1.3.070907.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100" b="1" i="0" u="none" strike="noStrike" kern="1200" cap="none" spc="0" normalizeH="0" baseline="0" noProof="0" dirty="0">
              <a:ln w="6350">
                <a:noFill/>
              </a:ln>
              <a:solidFill>
                <a:srgbClr val="0070C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Рисунок 11" descr="new_logo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4942" y="2643182"/>
            <a:ext cx="3714776" cy="18797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Зум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1500174"/>
            <a:ext cx="6572265" cy="5357827"/>
          </a:xfrm>
          <a:prstGeom prst="rect">
            <a:avLst/>
          </a:prstGeom>
        </p:spPr>
      </p:pic>
      <p:pic>
        <p:nvPicPr>
          <p:cNvPr id="20" name="Рисунок 19" descr="Зум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500174"/>
            <a:ext cx="6572264" cy="5357826"/>
          </a:xfrm>
          <a:prstGeom prst="rect">
            <a:avLst/>
          </a:prstGeom>
        </p:spPr>
      </p:pic>
      <p:pic>
        <p:nvPicPr>
          <p:cNvPr id="9" name="Содержимое 8" descr="Безымянный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1487953"/>
            <a:ext cx="6572296" cy="5370047"/>
          </a:xfrm>
        </p:spPr>
      </p:pic>
      <p:sp>
        <p:nvSpPr>
          <p:cNvPr id="18" name="Овал 17"/>
          <p:cNvSpPr/>
          <p:nvPr/>
        </p:nvSpPr>
        <p:spPr>
          <a:xfrm>
            <a:off x="285720" y="4214818"/>
            <a:ext cx="2071702" cy="20002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4D4D4D"/>
                </a:solidFill>
              </a:rPr>
              <a:t>Местоположение строительной площадки</a:t>
            </a:r>
            <a:endParaRPr lang="ru-RU" dirty="0">
              <a:solidFill>
                <a:srgbClr val="4D4D4D"/>
              </a:solidFill>
            </a:endParaRPr>
          </a:p>
        </p:txBody>
      </p:sp>
      <p:sp>
        <p:nvSpPr>
          <p:cNvPr id="25" name="Выноска со стрелкой влево 24"/>
          <p:cNvSpPr/>
          <p:nvPr/>
        </p:nvSpPr>
        <p:spPr>
          <a:xfrm>
            <a:off x="3714744" y="3857628"/>
            <a:ext cx="5143536" cy="714380"/>
          </a:xfrm>
          <a:prstGeom prst="leftArrowCallout">
            <a:avLst>
              <a:gd name="adj1" fmla="val 12929"/>
              <a:gd name="adj2" fmla="val 20152"/>
              <a:gd name="adj3" fmla="val 89646"/>
              <a:gd name="adj4" fmla="val 36668"/>
            </a:avLst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Выноска со стрелкой влево 26"/>
          <p:cNvSpPr/>
          <p:nvPr/>
        </p:nvSpPr>
        <p:spPr>
          <a:xfrm>
            <a:off x="5072066" y="5500702"/>
            <a:ext cx="3857652" cy="714380"/>
          </a:xfrm>
          <a:prstGeom prst="leftArrowCallout">
            <a:avLst>
              <a:gd name="adj1" fmla="val 12929"/>
              <a:gd name="adj2" fmla="val 20152"/>
              <a:gd name="adj3" fmla="val 89646"/>
              <a:gd name="adj4" fmla="val 5173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7000892" y="5500702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Стадион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</a:rPr>
              <a:t>«Локомотив»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8" name="Выноска со стрелкой влево 7"/>
          <p:cNvSpPr/>
          <p:nvPr/>
        </p:nvSpPr>
        <p:spPr>
          <a:xfrm>
            <a:off x="5357818" y="1643050"/>
            <a:ext cx="3571900" cy="714380"/>
          </a:xfrm>
          <a:prstGeom prst="leftArrowCallout">
            <a:avLst>
              <a:gd name="adj1" fmla="val 12929"/>
              <a:gd name="adj2" fmla="val 20152"/>
              <a:gd name="adj3" fmla="val 89646"/>
              <a:gd name="adj4" fmla="val 55068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7000892" y="1785926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Жилая застройка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2" name="Выноска со стрелкой влево 11"/>
          <p:cNvSpPr/>
          <p:nvPr/>
        </p:nvSpPr>
        <p:spPr>
          <a:xfrm>
            <a:off x="1071538" y="2643182"/>
            <a:ext cx="7858180" cy="714380"/>
          </a:xfrm>
          <a:prstGeom prst="leftArrowCallout">
            <a:avLst>
              <a:gd name="adj1" fmla="val 12929"/>
              <a:gd name="adj2" fmla="val 20152"/>
              <a:gd name="adj3" fmla="val 89646"/>
              <a:gd name="adj4" fmla="val 24911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7072330" y="2643182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Гаражный массив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00892" y="3857628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Строительная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площадка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 rot="2685154">
            <a:off x="3401644" y="367613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ул. Парковая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19031093">
            <a:off x="2492678" y="179778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ул. Гоголя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19031093">
            <a:off x="4564379" y="322654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ул. Комсомольская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2928926" y="2643182"/>
            <a:ext cx="2071702" cy="20002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 advTm="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xit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3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mph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xit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2" animBg="1"/>
      <p:bldP spid="18" grpId="3" animBg="1"/>
      <p:bldP spid="18" grpId="4" animBg="1"/>
      <p:bldP spid="25" grpId="0" animBg="1"/>
      <p:bldP spid="27" grpId="0" animBg="1"/>
      <p:bldP spid="28" grpId="0"/>
      <p:bldP spid="8" grpId="0" animBg="1"/>
      <p:bldP spid="10" grpId="0"/>
      <p:bldP spid="12" grpId="0" animBg="1"/>
      <p:bldP spid="13" grpId="0"/>
      <p:bldP spid="14" grpId="0"/>
      <p:bldP spid="15" grpId="0"/>
      <p:bldP spid="16" grpId="0"/>
      <p:bldP spid="17" grpId="0"/>
      <p:bldP spid="24" grpId="0" animBg="1"/>
      <p:bldP spid="24" grpId="1" animBg="1"/>
      <p:bldP spid="24" grpId="2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Экономический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57158" y="571480"/>
            <a:ext cx="8358246" cy="285752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dirty="0" smtClean="0"/>
              <a:t>Технико- экономические показатели проекта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00108"/>
            <a:ext cx="8581132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357562" cy="33575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3570" y="3357570"/>
            <a:ext cx="3500430" cy="3500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4" descr="П4.jpg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2285984" y="1500174"/>
            <a:ext cx="3929058" cy="3929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0"/>
            <a:ext cx="5929322" cy="15001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Вариант 1. Конструктивная схема – </a:t>
            </a:r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0" y="5429240"/>
            <a:ext cx="5643570" cy="1428760"/>
          </a:xfrm>
          <a:prstGeom prst="rect">
            <a:avLst/>
          </a:prstGeom>
        </p:spPr>
        <p:txBody>
          <a:bodyPr vert="horz" anchor="ctr">
            <a:normAutofit fontScale="925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100" b="1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м</a:t>
            </a:r>
            <a:r>
              <a:rPr kumimoji="0" lang="ru-RU" sz="4100" b="1" i="0" u="none" strike="noStrike" kern="1200" cap="none" spc="0" normalizeH="0" baseline="0" noProof="0" dirty="0" err="1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еталлическая</a:t>
            </a:r>
            <a:r>
              <a:rPr kumimoji="0" lang="ru-RU" sz="41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рама переменного сечения</a:t>
            </a:r>
            <a:endParaRPr kumimoji="0" lang="ru-RU" sz="41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Архитектурно- конструктивный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Генплан</a:t>
            </a:r>
          </a:p>
        </p:txBody>
      </p:sp>
      <p:pic>
        <p:nvPicPr>
          <p:cNvPr id="5" name="Рисунок 4" descr="Генпла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571612"/>
            <a:ext cx="4691140" cy="49291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29190" y="5657671"/>
            <a:ext cx="42148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Планировочное решение генплана предопределено расположением существующей площадки и существующими проездами.</a:t>
            </a:r>
            <a:endParaRPr lang="ru-RU" dirty="0"/>
          </a:p>
        </p:txBody>
      </p:sp>
      <p:cxnSp>
        <p:nvCxnSpPr>
          <p:cNvPr id="7" name="Прямая со стрелкой 6"/>
          <p:cNvCxnSpPr>
            <a:stCxn id="31" idx="1"/>
          </p:cNvCxnSpPr>
          <p:nvPr/>
        </p:nvCxnSpPr>
        <p:spPr>
          <a:xfrm rot="10800000" flipV="1">
            <a:off x="3428992" y="2251968"/>
            <a:ext cx="3071834" cy="1819974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31" idx="1"/>
          </p:cNvCxnSpPr>
          <p:nvPr/>
        </p:nvCxnSpPr>
        <p:spPr>
          <a:xfrm rot="10800000" flipV="1">
            <a:off x="2285984" y="2251968"/>
            <a:ext cx="4214842" cy="748404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357818" y="3786190"/>
            <a:ext cx="3786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Пешеходные дорожки шириной 3м, вымощенные тротуарной плиткой</a:t>
            </a:r>
            <a:endParaRPr lang="ru-RU" dirty="0"/>
          </a:p>
        </p:txBody>
      </p:sp>
      <p:cxnSp>
        <p:nvCxnSpPr>
          <p:cNvPr id="10" name="Прямая со стрелкой 9"/>
          <p:cNvCxnSpPr>
            <a:stCxn id="15" idx="1"/>
          </p:cNvCxnSpPr>
          <p:nvPr/>
        </p:nvCxnSpPr>
        <p:spPr>
          <a:xfrm rot="10800000" flipV="1">
            <a:off x="3929058" y="3466414"/>
            <a:ext cx="1785950" cy="962718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286512" y="2643182"/>
            <a:ext cx="2643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Проектируемое здание</a:t>
            </a:r>
            <a:endParaRPr lang="ru-RU" dirty="0"/>
          </a:p>
        </p:txBody>
      </p:sp>
      <p:cxnSp>
        <p:nvCxnSpPr>
          <p:cNvPr id="12" name="Прямая со стрелкой 11"/>
          <p:cNvCxnSpPr>
            <a:stCxn id="11" idx="1"/>
          </p:cNvCxnSpPr>
          <p:nvPr/>
        </p:nvCxnSpPr>
        <p:spPr>
          <a:xfrm rot="10800000" flipV="1">
            <a:off x="3000364" y="2827848"/>
            <a:ext cx="3286148" cy="1601284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286380" y="4500570"/>
            <a:ext cx="364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Кольцевая автомобильная дорога шириной 5,5м, обеспечивающая беспрепятственный подъезд пожарных машин к зданию</a:t>
            </a:r>
            <a:endParaRPr lang="ru-RU" dirty="0"/>
          </a:p>
        </p:txBody>
      </p:sp>
      <p:cxnSp>
        <p:nvCxnSpPr>
          <p:cNvPr id="14" name="Прямая со стрелкой 13"/>
          <p:cNvCxnSpPr>
            <a:stCxn id="9" idx="1"/>
          </p:cNvCxnSpPr>
          <p:nvPr/>
        </p:nvCxnSpPr>
        <p:spPr>
          <a:xfrm rot="10800000" flipV="1">
            <a:off x="3643306" y="4109355"/>
            <a:ext cx="1714512" cy="605527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715008" y="3143248"/>
            <a:ext cx="3428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Зеленые насаждения (газон, клумбы, деревья)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429388" y="1500174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Малые формы</a:t>
            </a:r>
            <a:endParaRPr lang="ru-RU" dirty="0"/>
          </a:p>
        </p:txBody>
      </p:sp>
      <p:cxnSp>
        <p:nvCxnSpPr>
          <p:cNvPr id="17" name="Прямая со стрелкой 16"/>
          <p:cNvCxnSpPr>
            <a:stCxn id="16" idx="1"/>
          </p:cNvCxnSpPr>
          <p:nvPr/>
        </p:nvCxnSpPr>
        <p:spPr>
          <a:xfrm rot="10800000" flipV="1">
            <a:off x="2857488" y="1684840"/>
            <a:ext cx="3571900" cy="1815598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3" idx="1"/>
          </p:cNvCxnSpPr>
          <p:nvPr/>
        </p:nvCxnSpPr>
        <p:spPr>
          <a:xfrm rot="10800000" flipV="1">
            <a:off x="3214678" y="5100734"/>
            <a:ext cx="2071702" cy="471405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500826" y="1928802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Автостоянки на 7 и 23 автомобилей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Архитектурно- конструктивный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785818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Объемно- планировочное решение здания</a:t>
            </a:r>
          </a:p>
        </p:txBody>
      </p:sp>
      <p:pic>
        <p:nvPicPr>
          <p:cNvPr id="19" name="Рисунок 18" descr="План 1 э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428736"/>
            <a:ext cx="9144000" cy="5615742"/>
          </a:xfrm>
          <a:prstGeom prst="rect">
            <a:avLst/>
          </a:prstGeom>
        </p:spPr>
      </p:pic>
      <p:sp>
        <p:nvSpPr>
          <p:cNvPr id="20" name="Овал 19"/>
          <p:cNvSpPr/>
          <p:nvPr/>
        </p:nvSpPr>
        <p:spPr>
          <a:xfrm>
            <a:off x="490478" y="1704940"/>
            <a:ext cx="2214578" cy="5214950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285952" y="2214530"/>
            <a:ext cx="6858048" cy="4572032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143372" y="5572140"/>
            <a:ext cx="3571900" cy="523220"/>
          </a:xfrm>
          <a:prstGeom prst="rect">
            <a:avLst/>
          </a:prstGeom>
          <a:solidFill>
            <a:srgbClr val="FFFFFF"/>
          </a:solidFill>
          <a:ln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Ледовое поле -двухсветный доминирующий блок (оси 3-14, А-И)</a:t>
            </a:r>
            <a:endParaRPr lang="ru-RU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5643570" y="1428736"/>
            <a:ext cx="3500430" cy="523220"/>
          </a:xfrm>
          <a:prstGeom prst="rect">
            <a:avLst/>
          </a:prstGeom>
          <a:solidFill>
            <a:srgbClr val="8E8E8E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Здание универсальное, отдельно стоящее, имеет широтную ориентацию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2500298" y="1500174"/>
            <a:ext cx="3000396" cy="738664"/>
          </a:xfrm>
          <a:prstGeom prst="rect">
            <a:avLst/>
          </a:prstGeom>
          <a:solidFill>
            <a:srgbClr val="FFFFFF"/>
          </a:solidFill>
          <a:ln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Двухэтажный блок, включает в себя вспомогательные и технический помещения (оси 1\1-3, А-К)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8"/>
          <p:cNvSpPr txBox="1">
            <a:spLocks/>
          </p:cNvSpPr>
          <p:nvPr/>
        </p:nvSpPr>
        <p:spPr>
          <a:xfrm>
            <a:off x="0" y="0"/>
            <a:ext cx="9144000" cy="4286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Архитектурно- конструктивный раздел</a:t>
            </a:r>
            <a:endParaRPr kumimoji="0" lang="ru-RU" sz="32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285720" y="642918"/>
            <a:ext cx="8501122" cy="500066"/>
          </a:xfrm>
          <a:prstGeom prst="flowChartAlternateProcess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</a:pPr>
            <a:r>
              <a:rPr lang="ru-RU" sz="2400" dirty="0" smtClean="0"/>
              <a:t>Объемно- планировочное решение ледового поля</a:t>
            </a:r>
          </a:p>
        </p:txBody>
      </p:sp>
      <p:pic>
        <p:nvPicPr>
          <p:cNvPr id="10" name="Рисунок 9" descr="План 1 э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14422"/>
            <a:ext cx="9144000" cy="5429264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4143372" y="2214530"/>
            <a:ext cx="3214710" cy="1143008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643570" y="1472338"/>
            <a:ext cx="2786082" cy="646331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Трибуны раздвижные, сборно-разборные на 280 мест, отметка подиума для трибун +0,800</a:t>
            </a:r>
            <a:endParaRPr lang="ru-RU" sz="1200" dirty="0"/>
          </a:p>
        </p:txBody>
      </p:sp>
      <p:sp>
        <p:nvSpPr>
          <p:cNvPr id="13" name="Овал 12"/>
          <p:cNvSpPr/>
          <p:nvPr/>
        </p:nvSpPr>
        <p:spPr>
          <a:xfrm>
            <a:off x="2643174" y="5786430"/>
            <a:ext cx="642942" cy="571504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358082" y="2357406"/>
            <a:ext cx="1428760" cy="928694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928926" y="2357406"/>
            <a:ext cx="1428760" cy="928694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214942" y="2857472"/>
            <a:ext cx="1071570" cy="428628"/>
          </a:xfrm>
          <a:prstGeom prst="ellipse">
            <a:avLst/>
          </a:prstGeom>
          <a:noFill/>
          <a:ln>
            <a:solidFill>
              <a:srgbClr val="261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 стрелкой 16"/>
          <p:cNvCxnSpPr>
            <a:stCxn id="12" idx="2"/>
          </p:cNvCxnSpPr>
          <p:nvPr/>
        </p:nvCxnSpPr>
        <p:spPr>
          <a:xfrm rot="5400000">
            <a:off x="6284270" y="1692294"/>
            <a:ext cx="325967" cy="1178717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714744" y="5187114"/>
            <a:ext cx="1857388" cy="276999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Помещение радиорубки</a:t>
            </a:r>
            <a:endParaRPr lang="ru-RU" sz="1200" dirty="0"/>
          </a:p>
        </p:txBody>
      </p:sp>
      <p:cxnSp>
        <p:nvCxnSpPr>
          <p:cNvPr id="25" name="Прямая со стрелкой 24"/>
          <p:cNvCxnSpPr>
            <a:stCxn id="18" idx="1"/>
          </p:cNvCxnSpPr>
          <p:nvPr/>
        </p:nvCxnSpPr>
        <p:spPr>
          <a:xfrm rot="10800000" flipV="1">
            <a:off x="3000364" y="5325614"/>
            <a:ext cx="714380" cy="685694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5286380" y="3615478"/>
            <a:ext cx="1714512" cy="276999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Места для инвалидов</a:t>
            </a:r>
            <a:endParaRPr lang="ru-RU" sz="1200" dirty="0"/>
          </a:p>
        </p:txBody>
      </p:sp>
      <p:cxnSp>
        <p:nvCxnSpPr>
          <p:cNvPr id="27" name="Прямая со стрелкой 26"/>
          <p:cNvCxnSpPr>
            <a:stCxn id="26" idx="0"/>
          </p:cNvCxnSpPr>
          <p:nvPr/>
        </p:nvCxnSpPr>
        <p:spPr>
          <a:xfrm rot="16200000" flipV="1">
            <a:off x="5643570" y="3115412"/>
            <a:ext cx="500066" cy="500066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214678" y="3401164"/>
            <a:ext cx="2000264" cy="646331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Технические помещения: охраны, точки коньков, проката коньков</a:t>
            </a:r>
            <a:endParaRPr lang="ru-RU" sz="1200" dirty="0"/>
          </a:p>
        </p:txBody>
      </p:sp>
      <p:cxnSp>
        <p:nvCxnSpPr>
          <p:cNvPr id="29" name="Прямая со стрелкой 28"/>
          <p:cNvCxnSpPr>
            <a:stCxn id="28" idx="0"/>
          </p:cNvCxnSpPr>
          <p:nvPr/>
        </p:nvCxnSpPr>
        <p:spPr>
          <a:xfrm rot="16200000" flipV="1">
            <a:off x="3929058" y="3115412"/>
            <a:ext cx="285752" cy="285752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7072330" y="3686916"/>
            <a:ext cx="1928826" cy="1015663"/>
          </a:xfrm>
          <a:prstGeom prst="rect">
            <a:avLst/>
          </a:prstGeom>
          <a:solidFill>
            <a:srgbClr val="FFFFFF"/>
          </a:solidFill>
          <a:ln w="19050">
            <a:solidFill>
              <a:srgbClr val="261CEC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Технические помещения: инвентарная, помещение персонала, помещение для машины по уходу за льдом </a:t>
            </a:r>
            <a:endParaRPr lang="ru-RU" sz="1200" dirty="0"/>
          </a:p>
        </p:txBody>
      </p:sp>
      <p:cxnSp>
        <p:nvCxnSpPr>
          <p:cNvPr id="31" name="Прямая со стрелкой 30"/>
          <p:cNvCxnSpPr>
            <a:stCxn id="30" idx="0"/>
          </p:cNvCxnSpPr>
          <p:nvPr/>
        </p:nvCxnSpPr>
        <p:spPr>
          <a:xfrm rot="16200000" flipV="1">
            <a:off x="7697413" y="3347585"/>
            <a:ext cx="500066" cy="178595"/>
          </a:xfrm>
          <a:prstGeom prst="straightConnector1">
            <a:avLst/>
          </a:prstGeom>
          <a:ln w="19050">
            <a:solidFill>
              <a:srgbClr val="261CE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0" y="6263366"/>
            <a:ext cx="9144000" cy="52322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1400" dirty="0" smtClean="0">
                <a:ln w="6350">
                  <a:noFill/>
                </a:ln>
              </a:rPr>
              <a:t>Ледовая арена расположена в осях 3-14, А-И; в поперечном направлении здание одноэтажное с пролетом покрытия 42 м. Размеры ледового поля 30х60 м</a:t>
            </a:r>
            <a:endParaRPr lang="ru-RU" sz="1400" dirty="0">
              <a:ln w="6350">
                <a:noFill/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942</TotalTime>
  <Words>1899</Words>
  <Application>Microsoft Office PowerPoint</Application>
  <PresentationFormat>Экран (4:3)</PresentationFormat>
  <Paragraphs>238</Paragraphs>
  <Slides>50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1" baseType="lpstr">
      <vt:lpstr>Апекс</vt:lpstr>
      <vt:lpstr>ледовый дворец в г. Сосногорск</vt:lpstr>
      <vt:lpstr>Слайд 2</vt:lpstr>
      <vt:lpstr>В целях реализации государственной политики в области физической культуры и спорта на территории Республики Коми, а также в целях эффективного решения задач выполнения основных функций республиканского образования, было принято решение о разработке и реализации республиканской целевой программы развития физической культуры и спорта, которая позволит создать условия для дальнейшего интенсивного развития отрасли на территории Коми.</vt:lpstr>
      <vt:lpstr>Сосногорск один из городов Республики Коми, где хоккейный вид спорта является очень популярным. Сосногорские спортсмены принимают участие как в республиканских, где часто являются хозяевами ледового поля, так и во всероссийских соревнованиях.</vt:lpstr>
      <vt:lpstr>Местоположение строительной площадки</vt:lpstr>
      <vt:lpstr>Вариант 1. Конструктивная схема – 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 Каркас стальной, запроектирован по рамно- связевой системе.Основу каркаса составляют стальные поперечные рамы переменного сечения пролетом 42 м, расположенные по осям 4-13 с шагом 6 м. Жесткость рам в поперечном направлении обеспечивается: а) шарнирным закреплением стоек рам к железобетонным фундаментам; б) рамным креплением к стойкам.   Здание без подвала, с полами по грунту. За нулевую отметку принята отметка чистого пола 0,000. Отметка верха ригеля рамы на опоре +6,000, в коньке +9,000.  </vt:lpstr>
      <vt:lpstr> Устойчивость каркаса в продольном направлении обеспечивается системой продольных вертикальных связей по стойкам рам с устройством связевых вертикальных блоков для передачи нагрузок на фундаменты через специальные закладные детали.   Металлоконструкции запроектированы из сварных трехлистовых двутавров.</vt:lpstr>
      <vt:lpstr> Основу каркаса в осях 1/1-4 представляет двухэтажная рама. Жесткость рамы в поперечном направлении обеспечивается рамным креплением ригелей к колоннам и образованием жесткого диска на отметке +3,200 монолитным перекрытием. Устойчивость каркаса в продольном направлении обеспечивается системой связей. Примыкание конструкций двухэтажной части здания к одноэтажной происходит через распорки по нижним поясам рам и прогонам по верхним поясам рам. </vt:lpstr>
      <vt:lpstr> В осях 2-4 В-К запроектирован перепад высот: до отметки верха ригеля +10,600, предающий зданию запоминающий облик.  Примыкание конструкций двухэтажной части здания к одноэтажной происходит через распорки по нижним поясам рам и прогонам по верхним поясам рам.  </vt:lpstr>
      <vt:lpstr> Наружные стеновые ограждения – навесные «сэндвич»- панели с наружным защитно-отделочным слоем. Толщина панелей 180 мм. Стены лестничной клетки в осях 3-4 И-К выполнены из армированной кирпичной кладки толщиной 250 мм. Лестничные марши - монолитные железобетонные по металлическим косоурам.</vt:lpstr>
      <vt:lpstr> Цоколь ледового катка выполнен из кирпича по фундаментным балкам, утеплитель Пеноплэкс 35.  Фундамент свайный с монолитным железобетонным ростверком. Глубина заложения подошвы фундаментов относительно планировочной отметки земли составляет 1,8 м.  Перекрытие – оси 1/1-3, 3-4 Е-И- монолитные железобетонные в несъемной опалубке из профилированного листа.   Покрытие здания - кровельные «сэндвич»- панели толщиной 250 мм, размерами в плане 6х1,5 м, уложенные по стальным прогонам. Прогоны с шагом 3 м опираются на стальные ригели.  Кровля двухскатная с уклоном 15 %.  </vt:lpstr>
      <vt:lpstr> Все внутренние перегородки сборные из гипсокартоновых и гипсоволокнистых влагостойких листов  Перегородки выполнены по каркасу из оцинкованных профилей с прокладкой внутри минеральной ваты. Толщина 50, 100, 125, 150 мм. </vt:lpstr>
      <vt:lpstr>Расчетно-конструктивная часть проекта предусматривает статический расчет двух рам: двухсветной рамы переменного сечения и подбор сечений для нее (в осях 4-14) и двухэтажной рамы в осях (1/1-3). Для этого выбираем расчетную схему, определяем нагрузки, производим статический расчет основных элементов рам.   Расчет производим с помощью проектно- вычислительного комплекса SCAD, а также в комплексной программе APM WinMachine (9.4) подпрограмме «APM Structure 3D».  Сбор нормативных и расчетных нагрузок от снегового покрова и ветрового давления выполнен в подпрограмме «ВеСТ» программы  SCAD. </vt:lpstr>
      <vt:lpstr>Расчетная схема здания выполнена в препроцессоре «Форум» проектно- вычислительного комплекса SCAD, там же задаем исходные жесткостные характеристики элементов каркаса.</vt:lpstr>
      <vt:lpstr>Производим сбор нагрузок на раму, задаем комбинации усилий. Собственный вес конструкций учитывается автоматически.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Крытый ледовый дворец в г. Сосногорск</dc:title>
  <dc:creator>kote</dc:creator>
  <cp:lastModifiedBy>Johnny</cp:lastModifiedBy>
  <cp:revision>141</cp:revision>
  <dcterms:created xsi:type="dcterms:W3CDTF">2010-06-04T09:34:13Z</dcterms:created>
  <dcterms:modified xsi:type="dcterms:W3CDTF">2014-03-22T11:26:15Z</dcterms:modified>
</cp:coreProperties>
</file>